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102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08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104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100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9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667" autoAdjust="0"/>
    <p:restoredTop sz="99296" autoAdjust="0"/>
  </p:normalViewPr>
  <p:slideViewPr>
    <p:cSldViewPr>
      <p:cViewPr varScale="1">
        <p:scale>
          <a:sx n="74" d="100"/>
          <a:sy n="74" d="100"/>
        </p:scale>
        <p:origin x="-3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C117E-AAB1-460F-AC3B-FF97BEA34283}" type="datetimeFigureOut">
              <a:rPr lang="en-US" smtClean="0"/>
              <a:pPr/>
              <a:t>11/13/2007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D32A5-AF09-4231-8F7A-F1DBD8924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100</a:t>
            </a:fld>
            <a:endParaRPr 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101</a:t>
            </a:fld>
            <a:endParaRPr 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102</a:t>
            </a:fld>
            <a:endParaRPr 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103</a:t>
            </a:fld>
            <a:endParaRPr 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104</a:t>
            </a:fld>
            <a:endParaRPr 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105</a:t>
            </a:fld>
            <a:endParaRPr 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106</a:t>
            </a:fld>
            <a:endParaRPr lang="en-US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107</a:t>
            </a:fld>
            <a:endParaRPr lang="en-US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108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87</a:t>
            </a:fld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88</a:t>
            </a:fld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89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90</a:t>
            </a:fld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91</a:t>
            </a:fld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92</a:t>
            </a:fld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93</a:t>
            </a:fld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94</a:t>
            </a:fld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95</a:t>
            </a:fld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96</a:t>
            </a:fld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97</a:t>
            </a:fld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98</a:t>
            </a:fld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32A5-AF09-4231-8F7A-F1DBD8924C70}" type="slidenum">
              <a:rPr lang="en-US" smtClean="0"/>
              <a:pPr/>
              <a:t>99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ED483D4-0A0A-4139-A110-335418F7F2CA}" type="datetimeFigureOut">
              <a:rPr lang="en-US" smtClean="0"/>
              <a:pPr/>
              <a:t>11/13/2007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BC48D6F-E02D-4D70-BF52-0DC77028F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D483D4-0A0A-4139-A110-335418F7F2CA}" type="datetimeFigureOut">
              <a:rPr lang="en-US" smtClean="0"/>
              <a:pPr/>
              <a:t>11/13/2007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48D6F-E02D-4D70-BF52-0DC77028F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D483D4-0A0A-4139-A110-335418F7F2CA}" type="datetimeFigureOut">
              <a:rPr lang="en-US" smtClean="0"/>
              <a:pPr/>
              <a:t>11/13/2007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48D6F-E02D-4D70-BF52-0DC77028F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D483D4-0A0A-4139-A110-335418F7F2CA}" type="datetimeFigureOut">
              <a:rPr lang="en-US" smtClean="0"/>
              <a:pPr/>
              <a:t>11/13/2007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48D6F-E02D-4D70-BF52-0DC77028F5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D483D4-0A0A-4139-A110-335418F7F2CA}" type="datetimeFigureOut">
              <a:rPr lang="en-US" smtClean="0"/>
              <a:pPr/>
              <a:t>11/13/2007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48D6F-E02D-4D70-BF52-0DC77028F5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D483D4-0A0A-4139-A110-335418F7F2CA}" type="datetimeFigureOut">
              <a:rPr lang="en-US" smtClean="0"/>
              <a:pPr/>
              <a:t>11/13/2007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48D6F-E02D-4D70-BF52-0DC77028F5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D483D4-0A0A-4139-A110-335418F7F2CA}" type="datetimeFigureOut">
              <a:rPr lang="en-US" smtClean="0"/>
              <a:pPr/>
              <a:t>11/13/2007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48D6F-E02D-4D70-BF52-0DC77028F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D483D4-0A0A-4139-A110-335418F7F2CA}" type="datetimeFigureOut">
              <a:rPr lang="en-US" smtClean="0"/>
              <a:pPr/>
              <a:t>11/13/2007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48D6F-E02D-4D70-BF52-0DC77028F5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D483D4-0A0A-4139-A110-335418F7F2CA}" type="datetimeFigureOut">
              <a:rPr lang="en-US" smtClean="0"/>
              <a:pPr/>
              <a:t>11/13/2007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48D6F-E02D-4D70-BF52-0DC77028F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ED483D4-0A0A-4139-A110-335418F7F2CA}" type="datetimeFigureOut">
              <a:rPr lang="en-US" smtClean="0"/>
              <a:pPr/>
              <a:t>11/13/2007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48D6F-E02D-4D70-BF52-0DC77028F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ED483D4-0A0A-4139-A110-335418F7F2CA}" type="datetimeFigureOut">
              <a:rPr lang="en-US" smtClean="0"/>
              <a:pPr/>
              <a:t>11/13/2007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BC48D6F-E02D-4D70-BF52-0DC77028F5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ED483D4-0A0A-4139-A110-335418F7F2CA}" type="datetimeFigureOut">
              <a:rPr lang="en-US" smtClean="0"/>
              <a:pPr/>
              <a:t>11/13/2007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BC48D6F-E02D-4D70-BF52-0DC77028F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3.jpe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gif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5.jpe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gif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Health Communication in the 21st Century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By Kevin B. Wright, Lisa Sparks, and H. Dan O’Hair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33400" y="2971800"/>
            <a:ext cx="4343400" cy="220980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Health insurance rising in cost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High provider turnover rates related to communication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Current Challenges to the Healthcare System and the Role of Health Communication Research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1447800"/>
            <a:ext cx="6858000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US" sz="2200" b="1" dirty="0"/>
              <a:t>Changes to </a:t>
            </a:r>
            <a:r>
              <a:rPr lang="en-US" sz="2200" b="1" dirty="0" smtClean="0"/>
              <a:t>Health Insurance </a:t>
            </a:r>
            <a:r>
              <a:rPr lang="en-US" sz="2200" b="1" dirty="0"/>
              <a:t>and </a:t>
            </a:r>
            <a:r>
              <a:rPr lang="en-US" sz="2200" b="1" dirty="0" smtClean="0"/>
              <a:t>Managed Care</a:t>
            </a:r>
            <a:endParaRPr lang="en-US" sz="2200" b="1" dirty="0"/>
          </a:p>
          <a:p>
            <a:pPr algn="ctr"/>
            <a:endParaRPr lang="en-US" sz="2200" dirty="0"/>
          </a:p>
        </p:txBody>
      </p:sp>
      <p:pic>
        <p:nvPicPr>
          <p:cNvPr id="33794" name="Picture 2" descr="http://www.fujitsu.com/img/HK/logo_blue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2743200"/>
            <a:ext cx="2667000" cy="2667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800600" y="1600200"/>
            <a:ext cx="4114800" cy="52578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Participation and Empowerment</a:t>
            </a:r>
          </a:p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“Who,” “What,” “Where,” “When,” and “How,” questions</a:t>
            </a:r>
          </a:p>
          <a:p>
            <a:pPr marL="624078" indent="-514350">
              <a:buFont typeface="Wingdings" pitchFamily="2" charset="2"/>
              <a:buChar char="v"/>
            </a:pPr>
            <a:r>
              <a:rPr lang="en-US" dirty="0" smtClean="0"/>
              <a:t>Conflict Management</a:t>
            </a:r>
          </a:p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Team members can disagree about nature of a health problem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Developing Team Synergy</a:t>
            </a:r>
            <a:endParaRPr lang="en-US" sz="3200" dirty="0"/>
          </a:p>
        </p:txBody>
      </p:sp>
      <p:pic>
        <p:nvPicPr>
          <p:cNvPr id="218114" name="Picture 2" descr="http://images.jupiterimages.com/common/detail/60/44/230644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286000"/>
            <a:ext cx="3407897" cy="22764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648200" y="1524000"/>
            <a:ext cx="4191000" cy="5486400"/>
          </a:xfrm>
        </p:spPr>
        <p:txBody>
          <a:bodyPr>
            <a:normAutofit fontScale="92500" lnSpcReduction="10000"/>
          </a:bodyPr>
          <a:lstStyle/>
          <a:p>
            <a:pPr lvl="0">
              <a:buFont typeface="Wingdings" pitchFamily="2" charset="2"/>
              <a:buChar char="v"/>
            </a:pPr>
            <a:r>
              <a:rPr lang="en-US" dirty="0" smtClean="0"/>
              <a:t>  Consensus building</a:t>
            </a:r>
          </a:p>
          <a:p>
            <a:pPr marL="624078" lvl="0" indent="-514350">
              <a:buFont typeface="+mj-lt"/>
              <a:buAutoNum type="alphaUcPeriod"/>
            </a:pPr>
            <a:r>
              <a:rPr lang="en-US" dirty="0" smtClean="0"/>
              <a:t>Set an agenda, employ a time monitor, limit the time it takes to say a comment, make a reward system to having good efficiency</a:t>
            </a:r>
          </a:p>
          <a:p>
            <a:pPr marL="624078" indent="-514350">
              <a:buFont typeface="Wingdings" pitchFamily="2" charset="2"/>
              <a:buChar char="v"/>
            </a:pPr>
            <a:r>
              <a:rPr lang="en-US" dirty="0" smtClean="0"/>
              <a:t>Patient-centered focus</a:t>
            </a:r>
          </a:p>
          <a:p>
            <a:pPr marL="624078" lvl="0" indent="-514350">
              <a:buFont typeface="+mj-lt"/>
              <a:buAutoNum type="alphaUcPeriod"/>
            </a:pPr>
            <a:r>
              <a:rPr lang="en-US" dirty="0" smtClean="0"/>
              <a:t>Patient should be more involved in decision making 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Developing Team Synergy</a:t>
            </a:r>
            <a:endParaRPr lang="en-US" sz="3200" dirty="0"/>
          </a:p>
        </p:txBody>
      </p:sp>
      <p:pic>
        <p:nvPicPr>
          <p:cNvPr id="220162" name="Picture 2" descr="http://www.definitivehealthpursuit.com/HealthTea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438400"/>
            <a:ext cx="4048125" cy="2686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Twelve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Emerging Health Communication Contexts and Challenges</a:t>
            </a:r>
            <a:endParaRPr lang="en-US" sz="2800" dirty="0"/>
          </a:p>
        </p:txBody>
      </p:sp>
      <p:pic>
        <p:nvPicPr>
          <p:cNvPr id="222212" name="Picture 4" descr="http://www.react-europe.co.uk/images/medical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52400"/>
            <a:ext cx="2286000" cy="3429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1752600"/>
            <a:ext cx="9144000" cy="54102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The capacity to obtain, process, and understand basic health information and services needed to make appropriate health decisions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Four Components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Cultural and Conceptual Knowledge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Listening and Speaking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Writing and Reading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Numeracy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Health Literacy</a:t>
            </a:r>
            <a:endParaRPr lang="en-US" sz="3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514807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Patient’s and provider’s sex, age, ethnicity, and education level can effect how bad news is delivered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Way that a person reacts to bad news depends on their age, familial obligations, and culture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-US" sz="3600" dirty="0" smtClean="0"/>
              <a:t>Breaking Bad News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838200"/>
            <a:ext cx="5105400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/>
              <a:t>Demographic effects on bad news delivery</a:t>
            </a:r>
          </a:p>
          <a:p>
            <a:endParaRPr lang="en-US" dirty="0"/>
          </a:p>
        </p:txBody>
      </p:sp>
      <p:pic>
        <p:nvPicPr>
          <p:cNvPr id="224258" name="Picture 2" descr="http://graphics8.nytimes.com/images/2006/01/10/science/10teac.1.6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209800"/>
            <a:ext cx="4356806" cy="28956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6" grpId="0" build="p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3886200" cy="4254691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Elderly more prone to sickness because of lifestyle choices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Some illnesses related to age, but mostly a stereotype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Health Communication and Older Adults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1143000"/>
            <a:ext cx="5562600" cy="3693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Getting older and experiencing health problems</a:t>
            </a:r>
            <a:endParaRPr lang="en-US" b="1" dirty="0"/>
          </a:p>
        </p:txBody>
      </p:sp>
      <p:pic>
        <p:nvPicPr>
          <p:cNvPr id="228354" name="Picture 2" descr="http://www.civilization.ca/cmc/nursing/images/nurse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981200"/>
            <a:ext cx="2916438" cy="37052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 build="p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1600200"/>
            <a:ext cx="9144000" cy="5105400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v"/>
            </a:pPr>
            <a:r>
              <a:rPr lang="en-US" b="1" dirty="0" err="1" smtClean="0"/>
              <a:t>Presbycusis</a:t>
            </a:r>
            <a:r>
              <a:rPr lang="en-US" b="1" dirty="0" smtClean="0"/>
              <a:t>: </a:t>
            </a:r>
            <a:r>
              <a:rPr lang="en-US" dirty="0" smtClean="0"/>
              <a:t>age related hearing loss</a:t>
            </a:r>
          </a:p>
          <a:p>
            <a:pPr lvl="0">
              <a:buFont typeface="Wingdings" pitchFamily="2" charset="2"/>
              <a:buChar char="v"/>
            </a:pPr>
            <a:r>
              <a:rPr lang="en-US" b="1" dirty="0" smtClean="0"/>
              <a:t>Alzheimer’s Disease: </a:t>
            </a:r>
            <a:r>
              <a:rPr lang="en-US" dirty="0" smtClean="0"/>
              <a:t>gradual memory loss that progresses into severity</a:t>
            </a:r>
          </a:p>
          <a:p>
            <a:pPr lvl="0">
              <a:buFont typeface="Wingdings" pitchFamily="2" charset="2"/>
              <a:buChar char="v"/>
            </a:pPr>
            <a:r>
              <a:rPr lang="en-US" b="1" dirty="0" smtClean="0"/>
              <a:t>Physical Activity/Mobility: </a:t>
            </a:r>
            <a:r>
              <a:rPr lang="en-US" dirty="0" smtClean="0"/>
              <a:t>important to reduce risk of </a:t>
            </a:r>
            <a:r>
              <a:rPr lang="en-US" dirty="0" smtClean="0"/>
              <a:t>obesity, cardiovascular disease, osteoporosis, hypertension, and certain types of </a:t>
            </a:r>
            <a:r>
              <a:rPr lang="en-US" dirty="0" smtClean="0"/>
              <a:t>cancer</a:t>
            </a:r>
          </a:p>
          <a:p>
            <a:pPr lvl="0">
              <a:buFont typeface="Wingdings" pitchFamily="2" charset="2"/>
              <a:buChar char="v"/>
            </a:pPr>
            <a:r>
              <a:rPr lang="en-US" b="1" dirty="0" err="1" smtClean="0"/>
              <a:t>Polypharmacy</a:t>
            </a:r>
            <a:r>
              <a:rPr lang="en-US" b="1" dirty="0" smtClean="0"/>
              <a:t>: </a:t>
            </a:r>
            <a:r>
              <a:rPr lang="en-US" dirty="0" smtClean="0"/>
              <a:t>problems that arise from the prescription of an excessive number of medications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Health Communication and Older Adults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143000"/>
            <a:ext cx="7086600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/>
              <a:t>Age-related issues affecting older adult health and healthcare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 build="p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419600" y="1676400"/>
            <a:ext cx="4572000" cy="5181600"/>
          </a:xfrm>
        </p:spPr>
        <p:txBody>
          <a:bodyPr/>
          <a:lstStyle/>
          <a:p>
            <a:pPr marL="624078" indent="-514350">
              <a:buFont typeface="Wingdings" pitchFamily="2" charset="2"/>
              <a:buChar char="v"/>
            </a:pPr>
            <a:r>
              <a:rPr lang="en-US" dirty="0" smtClean="0"/>
              <a:t>Physicians more condescending </a:t>
            </a:r>
          </a:p>
          <a:p>
            <a:pPr marL="624078" indent="-514350">
              <a:buFont typeface="Wingdings" pitchFamily="2" charset="2"/>
              <a:buChar char="v"/>
            </a:pPr>
            <a:r>
              <a:rPr lang="en-US" dirty="0" smtClean="0"/>
              <a:t>Avoid psychosocial concerns</a:t>
            </a:r>
          </a:p>
          <a:p>
            <a:pPr marL="624078" indent="-514350">
              <a:buFont typeface="Wingdings" pitchFamily="2" charset="2"/>
              <a:buChar char="v"/>
            </a:pPr>
            <a:r>
              <a:rPr lang="en-US" dirty="0" smtClean="0"/>
              <a:t>Providers use </a:t>
            </a:r>
            <a:r>
              <a:rPr lang="en-US" dirty="0" err="1" smtClean="0"/>
              <a:t>overaccommodation</a:t>
            </a:r>
            <a:endParaRPr lang="en-US" dirty="0" smtClean="0"/>
          </a:p>
          <a:p>
            <a:pPr marL="624078" indent="-514350">
              <a:buFont typeface="Wingdings" pitchFamily="2" charset="2"/>
              <a:buChar char="v"/>
            </a:pPr>
            <a:r>
              <a:rPr lang="en-US" dirty="0" smtClean="0"/>
              <a:t>Providers should use discourse management </a:t>
            </a:r>
          </a:p>
          <a:p>
            <a:pPr marL="624078" indent="-514350">
              <a:buFont typeface="Wingdings" pitchFamily="2" charset="2"/>
              <a:buChar char="v"/>
            </a:pPr>
            <a:r>
              <a:rPr lang="en-US" dirty="0" smtClean="0"/>
              <a:t>Patient should bring companion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Health Communication and Older Adults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209800" y="1143000"/>
            <a:ext cx="4343400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/>
              <a:t>Provider-older patient interaction</a:t>
            </a:r>
          </a:p>
          <a:p>
            <a:endParaRPr lang="en-US" dirty="0"/>
          </a:p>
        </p:txBody>
      </p:sp>
      <p:pic>
        <p:nvPicPr>
          <p:cNvPr id="2050" name="Picture 2" descr="http://www.stronghealth.com/services/nurserecruitment/hh/images/nurse&amp;wom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209800"/>
            <a:ext cx="2926814" cy="3643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 build="p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953000" y="1828800"/>
            <a:ext cx="3962400" cy="47244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Nursing staff may lack knowledge to care for severe health issues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Residents lack communication that isn’t task-oriented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Baby talk can lead patients to dependency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Health Communication and Older Adults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1143000"/>
            <a:ext cx="3733800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/>
              <a:t>Institutionalized older adults</a:t>
            </a:r>
          </a:p>
          <a:p>
            <a:endParaRPr lang="en-US" dirty="0"/>
          </a:p>
        </p:txBody>
      </p:sp>
      <p:pic>
        <p:nvPicPr>
          <p:cNvPr id="234498" name="Picture 2" descr="http://bwlaw.blogs.com/photos/uncategorized/est916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981200"/>
            <a:ext cx="2590800" cy="41582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04800" y="1981200"/>
            <a:ext cx="4038600" cy="2349691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Affects how we communicate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Some people lack skills or access to  technology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Current Challenges to the Healthcare System and the Role of Health Communication Research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1371600"/>
            <a:ext cx="6324600" cy="67710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/>
              <a:t>The </a:t>
            </a:r>
            <a:r>
              <a:rPr lang="en-US" sz="2000" b="1" dirty="0" smtClean="0"/>
              <a:t>Impact </a:t>
            </a:r>
            <a:r>
              <a:rPr lang="en-US" sz="2000" b="1" dirty="0"/>
              <a:t>of </a:t>
            </a:r>
            <a:r>
              <a:rPr lang="en-US" sz="2000" b="1" dirty="0" smtClean="0"/>
              <a:t>New Technologies </a:t>
            </a:r>
            <a:r>
              <a:rPr lang="en-US" sz="2000" b="1" dirty="0"/>
              <a:t>on </a:t>
            </a:r>
            <a:r>
              <a:rPr lang="en-US" sz="2000" b="1" dirty="0" smtClean="0"/>
              <a:t>Healthcare</a:t>
            </a:r>
            <a:endParaRPr lang="en-US" sz="2000" b="1" dirty="0"/>
          </a:p>
          <a:p>
            <a:endParaRPr lang="en-US" dirty="0"/>
          </a:p>
        </p:txBody>
      </p:sp>
      <p:pic>
        <p:nvPicPr>
          <p:cNvPr id="35842" name="Picture 2" descr="http://www.makingthemodernworld.org.uk/stories/the_age_of_ambivalence/06.ST.03/img/IM.1070_z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200400"/>
            <a:ext cx="4248150" cy="33907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Two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Provider-Patient Communication</a:t>
            </a:r>
            <a:endParaRPr lang="en-US" sz="3600" dirty="0"/>
          </a:p>
        </p:txBody>
      </p:sp>
      <p:pic>
        <p:nvPicPr>
          <p:cNvPr id="37890" name="Picture 2" descr="http://www.healthnews-stat.com/primages/doctor_patient-blood-press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09600"/>
            <a:ext cx="4356100" cy="290406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3962400" cy="3568891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Medical doctors respected because of education level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4 years of medical school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Internship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Residency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Provider Perspective</a:t>
            </a:r>
            <a:endParaRPr lang="en-US" sz="3200" dirty="0"/>
          </a:p>
        </p:txBody>
      </p:sp>
      <p:pic>
        <p:nvPicPr>
          <p:cNvPr id="44034" name="Picture 2" descr="http://www.escapefromcubiclenation.com/photos/uncategorized/doc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885950"/>
            <a:ext cx="2819400" cy="4229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1752600" y="1219200"/>
            <a:ext cx="5486400" cy="4616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Provider Training</a:t>
            </a:r>
            <a:endParaRPr lang="en-US" sz="24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800600" y="2133600"/>
            <a:ext cx="4038600" cy="426720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AMA implementing communication tests to training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Medical students argue communication skills are common sense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Female medical students are found to communicate better than males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Provider Perspective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1295400"/>
            <a:ext cx="5867400" cy="43088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Provider Communication Skills Training</a:t>
            </a:r>
            <a:endParaRPr lang="en-US" sz="2200" b="1" dirty="0"/>
          </a:p>
        </p:txBody>
      </p:sp>
      <p:pic>
        <p:nvPicPr>
          <p:cNvPr id="46082" name="Picture 2" descr="http://www.bbc.co.uk/health/images/300/doctor_patie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743200"/>
            <a:ext cx="4278847" cy="27527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81000" y="2514600"/>
            <a:ext cx="4038600" cy="388620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Age, race, gender, and physical cues can communicate to a provider.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Providers can engage in selective perception when communicating with patients.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Provider Perspective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1295400"/>
            <a:ext cx="4876800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/>
              <a:t>Provider </a:t>
            </a:r>
            <a:r>
              <a:rPr lang="en-US" b="1" dirty="0" smtClean="0"/>
              <a:t>Perceptions </a:t>
            </a:r>
            <a:r>
              <a:rPr lang="en-US" b="1" dirty="0"/>
              <a:t>of </a:t>
            </a:r>
            <a:r>
              <a:rPr lang="en-US" b="1" dirty="0" smtClean="0"/>
              <a:t>Patients </a:t>
            </a:r>
            <a:r>
              <a:rPr lang="en-US" b="1" dirty="0"/>
              <a:t>and C</a:t>
            </a:r>
            <a:r>
              <a:rPr lang="en-US" b="1" dirty="0" smtClean="0"/>
              <a:t>ommunication: Assessing Patient Cues</a:t>
            </a:r>
            <a:endParaRPr lang="en-US" b="1" dirty="0"/>
          </a:p>
          <a:p>
            <a:endParaRPr lang="en-US" dirty="0"/>
          </a:p>
        </p:txBody>
      </p:sp>
      <p:pic>
        <p:nvPicPr>
          <p:cNvPr id="48130" name="Picture 2" descr="http://www.drmcdougall.com/misc/2005nl/july/DocExamPiropt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590800"/>
            <a:ext cx="3669833" cy="3657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0" y="1905000"/>
            <a:ext cx="4038600" cy="480060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 smtClean="0"/>
              <a:t>Paternalistic view:</a:t>
            </a:r>
            <a:r>
              <a:rPr lang="en-US" dirty="0" smtClean="0"/>
              <a:t> patients believe that the provider should take control in a health situation.</a:t>
            </a:r>
          </a:p>
          <a:p>
            <a:pPr>
              <a:buFont typeface="Wingdings" pitchFamily="2" charset="2"/>
              <a:buChar char="v"/>
            </a:pPr>
            <a:r>
              <a:rPr lang="en-US" b="1" dirty="0" err="1" smtClean="0"/>
              <a:t>Consumeristic</a:t>
            </a:r>
            <a:r>
              <a:rPr lang="en-US" b="1" dirty="0" smtClean="0"/>
              <a:t> view: </a:t>
            </a:r>
            <a:r>
              <a:rPr lang="en-US" dirty="0" smtClean="0"/>
              <a:t>patients believe they should ask questions and take control in a health situation.</a:t>
            </a:r>
            <a:endParaRPr lang="en-US" b="1" dirty="0" smtClean="0"/>
          </a:p>
          <a:p>
            <a:pPr>
              <a:buFont typeface="Wingdings" pitchFamily="2" charset="2"/>
              <a:buChar char="v"/>
            </a:pPr>
            <a:endParaRPr lang="en-US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Patient Perspective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0" y="1295400"/>
            <a:ext cx="4572000" cy="3693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b="1" dirty="0" smtClean="0"/>
              <a:t>Patient Perceptions and Expectations</a:t>
            </a:r>
            <a:endParaRPr lang="en-US" b="1" dirty="0"/>
          </a:p>
        </p:txBody>
      </p:sp>
      <p:pic>
        <p:nvPicPr>
          <p:cNvPr id="2050" name="Picture 2" descr="http://www.medical.siemens.com/siemens/ja_JP/gg_hs_FBAs/images/branding_images/new_template_image_sizes/clinical_solutions/HS_US_Clinical_Patient_Safety_Patient_Hospital_Bed_Doctor_SP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514600"/>
            <a:ext cx="3200400" cy="3200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  </a:t>
            </a:r>
            <a:r>
              <a:rPr lang="en-US" u="sng" dirty="0" smtClean="0"/>
              <a:t>Patient Uncertainty</a:t>
            </a:r>
          </a:p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Technical language</a:t>
            </a:r>
          </a:p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Providers can misdiagnose</a:t>
            </a:r>
          </a:p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Receiving large amounts of information while trying to stay positive</a:t>
            </a:r>
          </a:p>
          <a:p>
            <a:pPr marL="624078" indent="-514350">
              <a:buFont typeface="Wingdings" pitchFamily="2" charset="2"/>
              <a:buChar char="v"/>
            </a:pPr>
            <a:r>
              <a:rPr lang="en-US" u="sng" dirty="0" smtClean="0"/>
              <a:t>Patient Needs and Goals</a:t>
            </a:r>
          </a:p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Provider must show concern</a:t>
            </a:r>
          </a:p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Provider must take patient seriously</a:t>
            </a:r>
          </a:p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Provider must give emotional support</a:t>
            </a:r>
          </a:p>
          <a:p>
            <a:pPr marL="624078" indent="-514350">
              <a:buFont typeface="+mj-lt"/>
              <a:buAutoNum type="alphaU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Patient Perspective</a:t>
            </a:r>
            <a:endParaRPr lang="en-US" sz="3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en-US" dirty="0" smtClean="0"/>
              <a:t>When we are communicating with people we modify or adjust our communication to fit in with whomever we are communicating with.</a:t>
            </a:r>
          </a:p>
          <a:p>
            <a:pPr marL="624078" lvl="0" indent="-514350">
              <a:buFont typeface="+mj-lt"/>
              <a:buAutoNum type="alphaUcPeriod"/>
            </a:pPr>
            <a:r>
              <a:rPr lang="en-US" b="1" dirty="0" smtClean="0"/>
              <a:t>Convergence:</a:t>
            </a:r>
            <a:r>
              <a:rPr lang="en-US" dirty="0" smtClean="0"/>
              <a:t> adapt our communication to emphasize similarities in terms of speech, gestures, topics, etc.</a:t>
            </a:r>
          </a:p>
          <a:p>
            <a:pPr marL="624078" lvl="0" indent="-514350">
              <a:buFont typeface="+mj-lt"/>
              <a:buAutoNum type="alphaUcPeriod"/>
            </a:pPr>
            <a:r>
              <a:rPr lang="en-US" b="1" dirty="0" smtClean="0"/>
              <a:t>Divergence:</a:t>
            </a:r>
            <a:r>
              <a:rPr lang="en-US" dirty="0" smtClean="0"/>
              <a:t> shows differences between ourselves and other individuals based upon differences in social groups.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Communication Accommodation Theory</a:t>
            </a:r>
            <a:endParaRPr lang="en-US" sz="3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28600" y="2667000"/>
            <a:ext cx="4038600" cy="381000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Providers should:</a:t>
            </a:r>
          </a:p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Not interrupt patients</a:t>
            </a:r>
          </a:p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Ask open-ended questions</a:t>
            </a:r>
          </a:p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Avoid patronizing</a:t>
            </a:r>
          </a:p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Not use too many technical terms</a:t>
            </a:r>
          </a:p>
          <a:p>
            <a:pPr marL="624078" indent="-514350">
              <a:buFont typeface="+mj-lt"/>
              <a:buAutoNum type="alphaUcPeriod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Improving Patient-Provider Communication</a:t>
            </a:r>
            <a:endParaRPr lang="en-US" sz="2800" dirty="0"/>
          </a:p>
        </p:txBody>
      </p:sp>
      <p:pic>
        <p:nvPicPr>
          <p:cNvPr id="48130" name="Picture 2" descr="http://www.standardsincare.com/images/164449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828800"/>
            <a:ext cx="4074583" cy="3352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2057400" y="1143000"/>
            <a:ext cx="4495800" cy="3693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Addressing Patient Concerns</a:t>
            </a:r>
            <a:endParaRPr lang="en-US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Chapter One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Introduction</a:t>
            </a:r>
            <a:endParaRPr lang="en-US" sz="4400" dirty="0"/>
          </a:p>
        </p:txBody>
      </p:sp>
      <p:pic>
        <p:nvPicPr>
          <p:cNvPr id="4098" name="Picture 2" descr="http://www.dbh.nhs.uk/Library/MediaServicesImages/Doctor%20and%20Nur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295400"/>
            <a:ext cx="2908300" cy="436245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645091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Between 1995 and 2000, medical malpractice rates rose 70%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Causes insurance rates to skyrocket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Most patients claimed bad communication with provider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Communication and Medical Malpractice Suits</a:t>
            </a:r>
            <a:endParaRPr lang="en-US" sz="2800" dirty="0"/>
          </a:p>
        </p:txBody>
      </p:sp>
      <p:pic>
        <p:nvPicPr>
          <p:cNvPr id="54274" name="Picture 2" descr="http://www.npnweb.com/uploads/featurearticles/2005/images/mp-feature-1-ph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676400"/>
            <a:ext cx="3048000" cy="304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Three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Caregiving</a:t>
            </a:r>
            <a:r>
              <a:rPr lang="en-US" sz="3600" dirty="0" smtClean="0"/>
              <a:t> and Communication</a:t>
            </a:r>
            <a:endParaRPr lang="en-US" sz="3600" dirty="0"/>
          </a:p>
        </p:txBody>
      </p:sp>
      <p:pic>
        <p:nvPicPr>
          <p:cNvPr id="56322" name="Picture 2" descr="http://images.jupiterimages.com/common/detail/79/07/222007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28600"/>
            <a:ext cx="2895600" cy="3305479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4038600" cy="251460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Communication can affect patient’s health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Increased stress as patient gets closer to death and requires more attention on top of everyday tasks.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err="1" smtClean="0"/>
              <a:t>Caregiving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1143000"/>
            <a:ext cx="4191000" cy="3693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Roles of Caregivers </a:t>
            </a:r>
            <a:endParaRPr lang="en-US" b="1" dirty="0"/>
          </a:p>
        </p:txBody>
      </p:sp>
      <p:pic>
        <p:nvPicPr>
          <p:cNvPr id="58370" name="Picture 2" descr="http://www.bestchoicecare.net/elderly_in_wheelchai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429000"/>
            <a:ext cx="3324225" cy="31146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8305800" cy="4102291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Patient should communicate level of pain to caregiver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Caregiver should be careful of either over-medicating or under-medicating a patient who cannot communicate pain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Caregiver should rely on non-verbal cues if patient cannot communicate pain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err="1" smtClean="0"/>
              <a:t>Caregiving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1295400"/>
            <a:ext cx="6934200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/>
              <a:t>Communication issues surrounding symptom management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648200" y="1752600"/>
            <a:ext cx="4038600" cy="4407091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Most have hospice in their home, however facilities are available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Hospice teams provide patients with ways to cope with death emotionally, psychosocially, and spiritually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Hospice and Palliative Care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209800" y="1066800"/>
            <a:ext cx="4495800" cy="3693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Hospice Services and Care</a:t>
            </a:r>
            <a:endParaRPr lang="en-US" b="1" dirty="0"/>
          </a:p>
        </p:txBody>
      </p:sp>
      <p:pic>
        <p:nvPicPr>
          <p:cNvPr id="60418" name="Picture 2" descr="http://www.henryford.com/images/HF@H_hospi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057400"/>
            <a:ext cx="3313739" cy="3505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33400" y="2133600"/>
            <a:ext cx="8153400" cy="4102291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Palliation is any treatment that relieves pain and suffering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Curative care is treatment that prolongs life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Hospices utilize palliative care to make the last days of life comfortable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Limited by insurance reimbursement restrictions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Hospice and Palliative Care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1143000"/>
            <a:ext cx="4038600" cy="3693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Palliative Care</a:t>
            </a:r>
            <a:endParaRPr lang="en-US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33400" y="2362200"/>
            <a:ext cx="3581400" cy="41910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 smtClean="0"/>
              <a:t>Advance care directives:</a:t>
            </a:r>
            <a:r>
              <a:rPr lang="en-US" dirty="0" smtClean="0"/>
              <a:t> legal documents that tell family members what the patient wants after he/she dies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Come in many forms: instruction directives, proxy directives, non-detailed directives, and disease detailed directives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Attitudes Towards Death and Dying</a:t>
            </a:r>
            <a:endParaRPr lang="en-US" sz="3200" dirty="0"/>
          </a:p>
        </p:txBody>
      </p:sp>
      <p:pic>
        <p:nvPicPr>
          <p:cNvPr id="64514" name="Picture 2" descr="http://images.jupiterimages.com/common/detail/60/57/234457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667000"/>
            <a:ext cx="3536228" cy="2362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1447800" y="1143000"/>
            <a:ext cx="6096000" cy="3693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b="1" dirty="0" smtClean="0"/>
              <a:t>Communicating with Others About Death and Dying</a:t>
            </a:r>
            <a:endParaRPr lang="en-US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8153400" cy="4495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Reactions to grief:</a:t>
            </a:r>
          </a:p>
          <a:p>
            <a:pPr marL="624078" lvl="0" indent="-514350">
              <a:buFont typeface="+mj-lt"/>
              <a:buAutoNum type="alphaUcPeriod"/>
            </a:pPr>
            <a:r>
              <a:rPr lang="en-US" dirty="0" smtClean="0"/>
              <a:t>Everyone reacts to grief differently, whether it be a loss of appetite or simple shock.</a:t>
            </a:r>
          </a:p>
          <a:p>
            <a:pPr marL="624078" lvl="0" indent="-514350">
              <a:buFont typeface="+mj-lt"/>
              <a:buAutoNum type="alphaUcPeriod"/>
            </a:pPr>
            <a:r>
              <a:rPr lang="en-US" dirty="0" smtClean="0"/>
              <a:t>Grieving period varies between each individual, and thoughts of the loved one can either bring on joy or sadness.</a:t>
            </a:r>
          </a:p>
          <a:p>
            <a:pPr marL="624078" lvl="0" indent="-514350">
              <a:buFont typeface="+mj-lt"/>
              <a:buAutoNum type="alphaUcPeriod"/>
            </a:pPr>
            <a:r>
              <a:rPr lang="en-US" dirty="0" smtClean="0"/>
              <a:t>Some may react to grief negatively, such as depression or substance abuse.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Attitudes Towards Death and Dying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1143000"/>
            <a:ext cx="4953000" cy="3693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Coping with the Death of a Loved One</a:t>
            </a:r>
            <a:endParaRPr lang="en-US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Four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Social Support and Health</a:t>
            </a:r>
            <a:endParaRPr lang="en-US" dirty="0"/>
          </a:p>
        </p:txBody>
      </p:sp>
      <p:pic>
        <p:nvPicPr>
          <p:cNvPr id="68612" name="Picture 4" descr="http://www.muschealth.com/bin/x/u/patie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609600"/>
            <a:ext cx="3124200" cy="314538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Font typeface="Wingdings" pitchFamily="2" charset="2"/>
              <a:buChar char="v"/>
            </a:pPr>
            <a:r>
              <a:rPr lang="en-US" b="1" dirty="0" smtClean="0"/>
              <a:t>Instrumental support: </a:t>
            </a:r>
            <a:r>
              <a:rPr lang="en-US" dirty="0" smtClean="0"/>
              <a:t>offers tangible types of support to loved ones.</a:t>
            </a:r>
          </a:p>
          <a:p>
            <a:pPr lvl="0">
              <a:buFont typeface="Wingdings" pitchFamily="2" charset="2"/>
              <a:buChar char="v"/>
            </a:pPr>
            <a:r>
              <a:rPr lang="en-US" b="1" dirty="0" smtClean="0"/>
              <a:t>Emotional support: </a:t>
            </a:r>
            <a:r>
              <a:rPr lang="en-US" dirty="0" smtClean="0"/>
              <a:t>listening to a loved one’s troubles.</a:t>
            </a:r>
          </a:p>
          <a:p>
            <a:pPr lvl="0">
              <a:buFont typeface="Wingdings" pitchFamily="2" charset="2"/>
              <a:buChar char="v"/>
            </a:pPr>
            <a:r>
              <a:rPr lang="en-US" b="1" dirty="0" smtClean="0"/>
              <a:t>Esteem or appraisal support: </a:t>
            </a:r>
            <a:r>
              <a:rPr lang="en-US" dirty="0" smtClean="0"/>
              <a:t>given when a person is feeling stressed and one can validate their stressful situation.</a:t>
            </a:r>
          </a:p>
          <a:p>
            <a:pPr lvl="0">
              <a:buFont typeface="Wingdings" pitchFamily="2" charset="2"/>
              <a:buChar char="v"/>
            </a:pPr>
            <a:r>
              <a:rPr lang="en-US" b="1" dirty="0" smtClean="0"/>
              <a:t>Informational support: </a:t>
            </a:r>
            <a:r>
              <a:rPr lang="en-US" dirty="0" smtClean="0"/>
              <a:t>information you receive from a friend involving relationship advice.</a:t>
            </a:r>
          </a:p>
          <a:p>
            <a:pPr lvl="0">
              <a:buFont typeface="Wingdings" pitchFamily="2" charset="2"/>
              <a:buChar char="v"/>
            </a:pPr>
            <a:r>
              <a:rPr lang="en-US" b="1" dirty="0" smtClean="0"/>
              <a:t>Proactive support: </a:t>
            </a:r>
            <a:r>
              <a:rPr lang="en-US" dirty="0" smtClean="0"/>
              <a:t>a type of assistance that helps someone circumvent their problems.</a:t>
            </a:r>
          </a:p>
          <a:p>
            <a:pPr lvl="0">
              <a:buFont typeface="Wingdings" pitchFamily="2" charset="2"/>
              <a:buChar char="v"/>
            </a:pPr>
            <a:r>
              <a:rPr lang="en-US" b="1" dirty="0" smtClean="0"/>
              <a:t>Reactive support: </a:t>
            </a:r>
            <a:r>
              <a:rPr lang="en-US" dirty="0" smtClean="0"/>
              <a:t>helps someone who is having a disruption from normal life events.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Types and Functions of Social Support</a:t>
            </a:r>
            <a:endParaRPr lang="en-US" sz="3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4419600" cy="4386071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en-US" dirty="0" smtClean="0"/>
              <a:t>	</a:t>
            </a:r>
          </a:p>
          <a:p>
            <a:pPr lvl="0">
              <a:buNone/>
            </a:pPr>
            <a:r>
              <a:rPr lang="en-US" dirty="0" smtClean="0"/>
              <a:t>Health communication can be used to study:</a:t>
            </a:r>
          </a:p>
          <a:p>
            <a:pPr lvl="0">
              <a:buFont typeface="Wingdings" pitchFamily="2" charset="2"/>
              <a:buChar char="v"/>
            </a:pPr>
            <a:r>
              <a:rPr lang="en-US" dirty="0" smtClean="0"/>
              <a:t>provider-patient relationships</a:t>
            </a:r>
          </a:p>
          <a:p>
            <a:pPr lvl="0">
              <a:buFont typeface="Wingdings" pitchFamily="2" charset="2"/>
              <a:buChar char="v"/>
            </a:pPr>
            <a:r>
              <a:rPr lang="en-US" dirty="0" smtClean="0"/>
              <a:t>relationships and physical health </a:t>
            </a:r>
          </a:p>
          <a:p>
            <a:pPr lvl="0">
              <a:buFont typeface="Wingdings" pitchFamily="2" charset="2"/>
              <a:buChar char="v"/>
            </a:pPr>
            <a:r>
              <a:rPr lang="en-US" dirty="0" smtClean="0"/>
              <a:t>new communication technologies in healthcare</a:t>
            </a:r>
          </a:p>
          <a:p>
            <a:pPr>
              <a:buNone/>
            </a:pPr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Overview</a:t>
            </a:r>
            <a:endParaRPr lang="en-US" dirty="0"/>
          </a:p>
        </p:txBody>
      </p:sp>
      <p:pic>
        <p:nvPicPr>
          <p:cNvPr id="2052" name="Picture 4" descr="http://www2.tulane.edu/images/hsc_hospit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2667000"/>
            <a:ext cx="4495800" cy="3886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3810000" cy="4724400"/>
          </a:xfrm>
        </p:spPr>
        <p:txBody>
          <a:bodyPr>
            <a:normAutofit fontScale="70000" lnSpcReduction="20000"/>
          </a:bodyPr>
          <a:lstStyle/>
          <a:p>
            <a:pPr lvl="0">
              <a:buFont typeface="Wingdings" pitchFamily="2" charset="2"/>
              <a:buChar char="v"/>
            </a:pPr>
            <a:r>
              <a:rPr lang="en-US" b="1" dirty="0" smtClean="0"/>
              <a:t>Buffering model of social support</a:t>
            </a:r>
            <a:r>
              <a:rPr lang="en-US" dirty="0" smtClean="0"/>
              <a:t>: social support can protect individuals from the negative effects of stress</a:t>
            </a:r>
          </a:p>
          <a:p>
            <a:pPr lvl="0">
              <a:buFont typeface="Wingdings" pitchFamily="2" charset="2"/>
              <a:buChar char="v"/>
            </a:pPr>
            <a:r>
              <a:rPr lang="en-US" b="1" dirty="0" smtClean="0"/>
              <a:t>Main effects model of social support:</a:t>
            </a:r>
            <a:r>
              <a:rPr lang="en-US" dirty="0" smtClean="0"/>
              <a:t> direct relationship between social support and physical and psychosocial outcomes</a:t>
            </a:r>
          </a:p>
          <a:p>
            <a:pPr lvl="0">
              <a:buFont typeface="Wingdings" pitchFamily="2" charset="2"/>
              <a:buChar char="v"/>
            </a:pPr>
            <a:r>
              <a:rPr lang="en-US" dirty="0" smtClean="0"/>
              <a:t>Relationship between social support and health varies between individuals depending on coping styles and adaptation to stressful situations.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Models of Social Support and Health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1143000"/>
            <a:ext cx="4724400" cy="381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Stress and Social Support</a:t>
            </a:r>
            <a:endParaRPr lang="en-US" b="1" dirty="0"/>
          </a:p>
        </p:txBody>
      </p:sp>
      <p:pic>
        <p:nvPicPr>
          <p:cNvPr id="2050" name="Picture 2" descr="http://www.psychologycoach.com/communities/004/005/453/936/images/45109843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286000"/>
            <a:ext cx="3581400" cy="26847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990600" y="2362200"/>
            <a:ext cx="3657600" cy="3035491"/>
          </a:xfrm>
        </p:spPr>
        <p:txBody>
          <a:bodyPr>
            <a:normAutofit fontScale="77500" lnSpcReduction="20000"/>
          </a:bodyPr>
          <a:lstStyle/>
          <a:p>
            <a:pPr lvl="0">
              <a:buFont typeface="Wingdings" pitchFamily="2" charset="2"/>
              <a:buChar char="v"/>
            </a:pPr>
            <a:r>
              <a:rPr lang="en-US" b="1" dirty="0" smtClean="0"/>
              <a:t>Problem-focused: </a:t>
            </a:r>
            <a:r>
              <a:rPr lang="en-US" dirty="0" smtClean="0"/>
              <a:t>an action-taking strategy to coping with stress.</a:t>
            </a:r>
          </a:p>
          <a:p>
            <a:pPr lvl="0">
              <a:buFont typeface="Wingdings" pitchFamily="2" charset="2"/>
              <a:buChar char="v"/>
            </a:pPr>
            <a:r>
              <a:rPr lang="en-US" b="1" dirty="0" smtClean="0"/>
              <a:t>Emotional-focused: </a:t>
            </a:r>
            <a:r>
              <a:rPr lang="en-US" dirty="0" smtClean="0"/>
              <a:t>venting one’s frustrations to an individual.</a:t>
            </a:r>
          </a:p>
          <a:p>
            <a:pPr lvl="0">
              <a:buFont typeface="Wingdings" pitchFamily="2" charset="2"/>
              <a:buChar char="v"/>
            </a:pPr>
            <a:r>
              <a:rPr lang="en-US" b="1" dirty="0" smtClean="0"/>
              <a:t>Avoidance-focused:  </a:t>
            </a:r>
            <a:r>
              <a:rPr lang="en-US" dirty="0" smtClean="0"/>
              <a:t>ignoring the stressful issue.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Models of Social Support and Health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1143000"/>
            <a:ext cx="4648200" cy="3693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Coping Strategies and Health Outcomes</a:t>
            </a:r>
            <a:endParaRPr lang="en-US" b="1" dirty="0"/>
          </a:p>
        </p:txBody>
      </p:sp>
      <p:pic>
        <p:nvPicPr>
          <p:cNvPr id="76802" name="Picture 2" descr="http://www.teenshope.com/MPj03854190000%5B1%5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905000"/>
            <a:ext cx="2743200" cy="384195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876800" y="1981200"/>
            <a:ext cx="3733800" cy="4178491"/>
          </a:xfrm>
        </p:spPr>
        <p:txBody>
          <a:bodyPr>
            <a:normAutofit fontScale="85000" lnSpcReduction="20000"/>
          </a:bodyPr>
          <a:lstStyle/>
          <a:p>
            <a:pPr lvl="0">
              <a:buFont typeface="Wingdings" pitchFamily="2" charset="2"/>
              <a:buChar char="v"/>
            </a:pPr>
            <a:r>
              <a:rPr lang="en-US" b="1" dirty="0" smtClean="0"/>
              <a:t>Equity theory: </a:t>
            </a:r>
            <a:r>
              <a:rPr lang="en-US" dirty="0" smtClean="0"/>
              <a:t>individuals feel </a:t>
            </a:r>
            <a:r>
              <a:rPr lang="en-US" dirty="0" err="1" smtClean="0"/>
              <a:t>underbenefitted</a:t>
            </a:r>
            <a:r>
              <a:rPr lang="en-US" dirty="0" smtClean="0"/>
              <a:t> when there are more costs than rewards in a relationship, and vice versa when they feel </a:t>
            </a:r>
            <a:r>
              <a:rPr lang="en-US" dirty="0" err="1" smtClean="0"/>
              <a:t>overbenefitted</a:t>
            </a:r>
            <a:r>
              <a:rPr lang="en-US" dirty="0" smtClean="0"/>
              <a:t>. </a:t>
            </a:r>
          </a:p>
          <a:p>
            <a:pPr lvl="0">
              <a:buFont typeface="Wingdings" pitchFamily="2" charset="2"/>
              <a:buChar char="v"/>
            </a:pPr>
            <a:r>
              <a:rPr lang="en-US" dirty="0" smtClean="0"/>
              <a:t>Caregivers may feel </a:t>
            </a:r>
            <a:r>
              <a:rPr lang="en-US" dirty="0" err="1" smtClean="0"/>
              <a:t>underbenefitted</a:t>
            </a:r>
            <a:r>
              <a:rPr lang="en-US" dirty="0" smtClean="0"/>
              <a:t>, and patients being cared for may feel </a:t>
            </a:r>
            <a:r>
              <a:rPr lang="en-US" dirty="0" err="1" smtClean="0"/>
              <a:t>overbenefitted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Perceptions of Support Providers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362200" y="1143000"/>
            <a:ext cx="4191000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/>
              <a:t>Reciprocity and social support</a:t>
            </a:r>
          </a:p>
          <a:p>
            <a:endParaRPr lang="en-US" dirty="0"/>
          </a:p>
        </p:txBody>
      </p:sp>
      <p:pic>
        <p:nvPicPr>
          <p:cNvPr id="78850" name="Picture 2" descr="http://www.yorkcancare.ca/images/caregiver-information-canad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286000"/>
            <a:ext cx="2982119" cy="2971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352800" cy="4711891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Social support provider can either:</a:t>
            </a:r>
          </a:p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Solve the problem</a:t>
            </a:r>
          </a:p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Support emotionally</a:t>
            </a:r>
          </a:p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Dismiss problem</a:t>
            </a:r>
          </a:p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Escape from issue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-US" sz="2400" dirty="0" smtClean="0"/>
              <a:t>The Role of Communication in the Social Support Process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80898" name="Picture 2" descr="http://www.easylivingservice.com/Images/caregiver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2133600"/>
            <a:ext cx="4429125" cy="2619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09600" y="1752600"/>
            <a:ext cx="3733800" cy="4407091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25 million Americans use support groups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Some affiliated with hospitals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Some more independent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600" dirty="0" smtClean="0"/>
              <a:t>Support Groups for People with Health Concerns</a:t>
            </a:r>
            <a:endParaRPr lang="en-US" sz="2600" dirty="0"/>
          </a:p>
        </p:txBody>
      </p:sp>
      <p:pic>
        <p:nvPicPr>
          <p:cNvPr id="82946" name="Picture 2" descr="http://caucus.lcdn.org/~caucus/nvhr/circ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24000"/>
            <a:ext cx="4224460" cy="336232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525963"/>
          </a:xfrm>
        </p:spPr>
        <p:txBody>
          <a:bodyPr>
            <a:normAutofit fontScale="77500" lnSpcReduction="20000"/>
          </a:bodyPr>
          <a:lstStyle/>
          <a:p>
            <a:pPr lvl="0">
              <a:buFont typeface="Wingdings" pitchFamily="2" charset="2"/>
              <a:buChar char="v"/>
            </a:pPr>
            <a:r>
              <a:rPr lang="en-US" dirty="0" smtClean="0"/>
              <a:t>Many feel that they are not being treated supportively socially</a:t>
            </a:r>
          </a:p>
          <a:p>
            <a:pPr lvl="0">
              <a:buFont typeface="Wingdings" pitchFamily="2" charset="2"/>
              <a:buChar char="v"/>
            </a:pPr>
            <a:r>
              <a:rPr lang="en-US" dirty="0" smtClean="0"/>
              <a:t>Without support, an individual increases their chances of having an inadequate immune system, longer recovery time, disease vulnerability, and higher stress levels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Difficulties communicating about illness within traditional social networks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Support Groups for People with Health Concerns</a:t>
            </a:r>
            <a:endParaRPr lang="en-US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1066800"/>
            <a:ext cx="4800600" cy="381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b="1" dirty="0" smtClean="0"/>
              <a:t>Reasons Why People Join Support Groups</a:t>
            </a:r>
            <a:endParaRPr lang="en-US" b="1" dirty="0"/>
          </a:p>
        </p:txBody>
      </p:sp>
      <p:pic>
        <p:nvPicPr>
          <p:cNvPr id="2050" name="Picture 2" descr="http://www.primals.org/images/circ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438400"/>
            <a:ext cx="4343400" cy="25637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Use of Narrative</a:t>
            </a:r>
          </a:p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A person’s personal story about their life and dealing with their disease</a:t>
            </a:r>
          </a:p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Told in a sequence, giving listeners a perspective of different stages of disease</a:t>
            </a:r>
          </a:p>
          <a:p>
            <a:pPr marL="624078" indent="-514350">
              <a:buFont typeface="Wingdings" pitchFamily="2" charset="2"/>
              <a:buChar char="v"/>
            </a:pPr>
            <a:r>
              <a:rPr lang="en-US" dirty="0" smtClean="0"/>
              <a:t>Being Helped by Helping</a:t>
            </a:r>
          </a:p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Other members help to cope with physical, psychological, and social issues</a:t>
            </a:r>
          </a:p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Sense of self-worth in sharing stories and helping others cope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en-US" sz="2600" dirty="0" smtClean="0"/>
              <a:t>Communication Processes Within Support Groups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Five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Cultural and Diversity Issues in Healthcare</a:t>
            </a:r>
            <a:endParaRPr lang="en-US" sz="2800" dirty="0"/>
          </a:p>
        </p:txBody>
      </p:sp>
      <p:pic>
        <p:nvPicPr>
          <p:cNvPr id="87042" name="Picture 2" descr="http://www.allstate.com/content/refresh-images/citizenship/HEAD_citizenship_diversi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33400"/>
            <a:ext cx="4279900" cy="291811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28600" y="1828800"/>
            <a:ext cx="4495800" cy="4254691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Many minority groups lack income needed for healthcare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Language barriers can lead to miscommunication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Patient Diversity</a:t>
            </a:r>
            <a:endParaRPr lang="en-US" sz="3200" dirty="0"/>
          </a:p>
        </p:txBody>
      </p:sp>
      <p:pic>
        <p:nvPicPr>
          <p:cNvPr id="91138" name="Picture 2" descr="http://www.ipswichhospital.nhs.uk/shared/images/photos/equality_diversi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057400"/>
            <a:ext cx="3429000" cy="228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7924800" cy="4330891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v"/>
            </a:pPr>
            <a:r>
              <a:rPr lang="en-US" dirty="0" smtClean="0"/>
              <a:t>Some cultures believe evil spirits are the cause of disease and illness, or take a more fatalistic approach to disease</a:t>
            </a:r>
          </a:p>
          <a:p>
            <a:pPr lvl="0">
              <a:buFont typeface="Wingdings" pitchFamily="2" charset="2"/>
              <a:buChar char="v"/>
            </a:pPr>
            <a:r>
              <a:rPr lang="en-US" dirty="0" smtClean="0"/>
              <a:t>Many cultures not familiar with normal medical procedures such as surgery or blood transfusions, which causes apprehension 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300" dirty="0" smtClean="0"/>
              <a:t>Cultural Differences in Concepts of Health and Medicine</a:t>
            </a:r>
            <a:endParaRPr lang="en-US" sz="2300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1066800"/>
            <a:ext cx="6172200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/>
              <a:t>Cultural differences in attributions of illness/health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buFont typeface="Wingdings" pitchFamily="2" charset="2"/>
              <a:buChar char="v"/>
            </a:pP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en-US" dirty="0" smtClean="0"/>
              <a:t>1/2 of deaths in the U.S. are caused by behavioral and social factors.</a:t>
            </a:r>
          </a:p>
          <a:p>
            <a:pPr lvl="0">
              <a:buFont typeface="Wingdings" pitchFamily="2" charset="2"/>
              <a:buChar char="v"/>
            </a:pPr>
            <a:r>
              <a:rPr lang="en-US" dirty="0" smtClean="0"/>
              <a:t>The rate of mortality in cancer patients could be reduced by 60% if people followed early detection recommendations.</a:t>
            </a:r>
          </a:p>
          <a:p>
            <a:pPr lvl="0">
              <a:buFont typeface="Wingdings" pitchFamily="2" charset="2"/>
              <a:buChar char="v"/>
            </a:pPr>
            <a:r>
              <a:rPr lang="en-US" dirty="0" smtClean="0"/>
              <a:t>Healthcare, war, poverty, hunger, environmental justice, and lack of education about health issues could be improved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Why study health communication?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95800" cy="4407091"/>
          </a:xfrm>
        </p:spPr>
        <p:txBody>
          <a:bodyPr>
            <a:normAutofit fontScale="70000" lnSpcReduction="20000"/>
          </a:bodyPr>
          <a:lstStyle/>
          <a:p>
            <a:pPr lvl="0">
              <a:buFont typeface="Wingdings" pitchFamily="2" charset="2"/>
              <a:buChar char="v"/>
            </a:pPr>
            <a:r>
              <a:rPr lang="en-US" dirty="0" smtClean="0"/>
              <a:t>In the U.S., everyone has the legal right to be fully informed about their health condition.</a:t>
            </a:r>
          </a:p>
          <a:p>
            <a:pPr lvl="0">
              <a:buFont typeface="Wingdings" pitchFamily="2" charset="2"/>
              <a:buChar char="v"/>
            </a:pPr>
            <a:r>
              <a:rPr lang="en-US" dirty="0" smtClean="0"/>
              <a:t>In some cultures, it is customary to inform the patriarch in the family of a patient’s condition and let them decide the course of action to take.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Medical interpreters tell the diagnosis of the patient correctly while respecting their culture simultaneously, which can lead to miscommunication.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300" dirty="0" smtClean="0"/>
              <a:t>Cultural Differences in Concepts of Health and Medicine</a:t>
            </a:r>
            <a:endParaRPr lang="en-US" sz="2300" dirty="0"/>
          </a:p>
        </p:txBody>
      </p:sp>
      <p:pic>
        <p:nvPicPr>
          <p:cNvPr id="93186" name="Picture 2" descr="http://www.mc.vanderbilt.edu/root/sitebuilder/mcweb/images/interpreterservices/Interprete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133600"/>
            <a:ext cx="3333750" cy="21526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648200" y="1066800"/>
            <a:ext cx="4267200" cy="56388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Herbal remedies, acupuncture, osteopathy, chiropractics, yoga, massage, guided imagery, and therapeutic are becoming popular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Many dismiss alternate medicine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Someone with a good prognosis will often choose biomedical approaches, while someone who is near death may try alternative medicine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Alternative Medicine</a:t>
            </a:r>
            <a:endParaRPr lang="en-US" sz="3200" dirty="0"/>
          </a:p>
        </p:txBody>
      </p:sp>
      <p:pic>
        <p:nvPicPr>
          <p:cNvPr id="97282" name="Picture 2" descr="http://www.altmedinc.com/Media/Media-JPGS/Yoga-h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447800"/>
            <a:ext cx="4533900" cy="49625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3886200" cy="4178491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HIV/AIDS</a:t>
            </a:r>
          </a:p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Media places strong emphasis on sex, many people engage in unprotected sex</a:t>
            </a:r>
          </a:p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First prominent amongst gay men and intravenous drug users, some may view it as unacceptable disease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Social Implications of Illness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1143000"/>
            <a:ext cx="3962400" cy="3693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Stigma and Disease</a:t>
            </a:r>
            <a:endParaRPr lang="en-US" b="1" dirty="0"/>
          </a:p>
        </p:txBody>
      </p:sp>
      <p:pic>
        <p:nvPicPr>
          <p:cNvPr id="2050" name="Picture 2" descr="http://www.idp-europe.org/indonesia/compendium/pic/senta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828800"/>
            <a:ext cx="2438400" cy="398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810000" cy="5105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Cancer</a:t>
            </a:r>
          </a:p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Fear of death produces negative effect on interpersonal relationships</a:t>
            </a:r>
          </a:p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Patients should adopt “agency” approach to achieve self-empowerment</a:t>
            </a:r>
          </a:p>
          <a:p>
            <a:pPr marL="624078" indent="-514350">
              <a:buFont typeface="+mj-lt"/>
              <a:buAutoNum type="alphaUcPeriod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Social Implications of Illness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1066800"/>
            <a:ext cx="3352800" cy="381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Stigma and Disease</a:t>
            </a:r>
            <a:endParaRPr lang="en-US" b="1" dirty="0"/>
          </a:p>
        </p:txBody>
      </p:sp>
      <p:pic>
        <p:nvPicPr>
          <p:cNvPr id="101378" name="Picture 2" descr="http://www.bannerhealth.com/NR/rdonlyres/B2E9D87C-CA63-4E66-82CE-149698FD2957/28596/Cancer_patient_ma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209800"/>
            <a:ext cx="2819400" cy="2819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191000" cy="49530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Alcoholism</a:t>
            </a:r>
          </a:p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“Normal” drinkers look down upon alcoholics because they can’t control their drinking</a:t>
            </a:r>
          </a:p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A person addicted to alcohol cannot control their drinking</a:t>
            </a:r>
          </a:p>
          <a:p>
            <a:pPr marL="624078" indent="-514350">
              <a:buFont typeface="+mj-lt"/>
              <a:buAutoNum type="alphaUcPeriod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Social Implications of Illness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1066800"/>
            <a:ext cx="3657600" cy="3693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Stigma and Disease</a:t>
            </a:r>
            <a:endParaRPr lang="en-US" b="1" dirty="0"/>
          </a:p>
        </p:txBody>
      </p:sp>
      <p:pic>
        <p:nvPicPr>
          <p:cNvPr id="103426" name="Picture 2" descr="http://lifestyle.simplyantiaging.com/wp-content/uploads/alcoho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2133600"/>
            <a:ext cx="2686050" cy="33432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343400" cy="48006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Mental Illness</a:t>
            </a:r>
          </a:p>
          <a:p>
            <a:pPr marL="624078" lvl="0" indent="-514350">
              <a:buFont typeface="+mj-lt"/>
              <a:buAutoNum type="alphaUcPeriod"/>
            </a:pPr>
            <a:r>
              <a:rPr lang="en-US" dirty="0" smtClean="0"/>
              <a:t>Mass media caused mental illness to be perceived as something that only “psychos” would have, and they are thus thought of as dangerous.</a:t>
            </a:r>
          </a:p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The most common mental illnesses do not make an individual dangerous, but because of stereotypes, those with mental illnesses can feel shunned and isolated from others</a:t>
            </a:r>
          </a:p>
          <a:p>
            <a:pPr marL="624078" indent="-514350">
              <a:buFont typeface="+mj-lt"/>
              <a:buAutoNum type="alphaUcPeriod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Social Implications of Illness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1066800"/>
            <a:ext cx="3886200" cy="3693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Stigma and Disease</a:t>
            </a:r>
            <a:endParaRPr lang="en-US" b="1" dirty="0"/>
          </a:p>
        </p:txBody>
      </p:sp>
      <p:pic>
        <p:nvPicPr>
          <p:cNvPr id="105474" name="Picture 2" descr="http://newsimg.bbc.co.uk/media/images/42196000/jpg/_42196246_depressionbbc2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514600"/>
            <a:ext cx="3053013" cy="228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lvl="0">
              <a:buFont typeface="Wingdings" pitchFamily="2" charset="2"/>
              <a:buChar char="v"/>
            </a:pPr>
            <a:r>
              <a:rPr lang="en-US" dirty="0" smtClean="0"/>
              <a:t>By changing stereotypical terminology to describe disease patients, some diseases can be changed to be seen in a more positive view.</a:t>
            </a:r>
          </a:p>
          <a:p>
            <a:pPr lvl="0">
              <a:buFont typeface="Wingdings" pitchFamily="2" charset="2"/>
              <a:buChar char="v"/>
            </a:pPr>
            <a:r>
              <a:rPr lang="en-US" dirty="0" smtClean="0"/>
              <a:t>Narratives told about a particular disease can change how others perceive that disease, depending on how they tell it.</a:t>
            </a:r>
          </a:p>
          <a:p>
            <a:pPr lvl="0">
              <a:buFont typeface="Wingdings" pitchFamily="2" charset="2"/>
              <a:buChar char="v"/>
            </a:pPr>
            <a:r>
              <a:rPr lang="en-US" dirty="0" smtClean="0"/>
              <a:t>Because many people perceive cancer as a hopeless disease, individuals who get cancer may enact a self-fulfilling prophecy and let cancer win instead of attempting to fight.</a:t>
            </a:r>
          </a:p>
          <a:p>
            <a:pPr lvl="0">
              <a:buFont typeface="Wingdings" pitchFamily="2" charset="2"/>
              <a:buChar char="v"/>
            </a:pPr>
            <a:r>
              <a:rPr lang="en-US" dirty="0" smtClean="0"/>
              <a:t>Support groups and storytelling can help people to overcome the social stigmas associated with some diseases.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-US" sz="3100" dirty="0" smtClean="0"/>
              <a:t>Changing Social Perceptions of Health Issues through Communication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Six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Communication and Healthcare Services</a:t>
            </a:r>
            <a:endParaRPr lang="en-US" dirty="0"/>
          </a:p>
        </p:txBody>
      </p:sp>
      <p:pic>
        <p:nvPicPr>
          <p:cNvPr id="107522" name="Picture 2" descr="http://www.sunrisehcc.com/index_prom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04800"/>
            <a:ext cx="2514600" cy="310297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67200" cy="4407091"/>
          </a:xfrm>
        </p:spPr>
        <p:txBody>
          <a:bodyPr>
            <a:normAutofit fontScale="77500" lnSpcReduction="20000"/>
          </a:bodyPr>
          <a:lstStyle/>
          <a:p>
            <a:pPr lvl="0">
              <a:buFont typeface="Wingdings" pitchFamily="2" charset="2"/>
              <a:buChar char="v"/>
            </a:pPr>
            <a:r>
              <a:rPr lang="en-US" dirty="0" smtClean="0"/>
              <a:t>Different units of a system are interdependent.</a:t>
            </a:r>
          </a:p>
          <a:p>
            <a:pPr lvl="0">
              <a:buFont typeface="Wingdings" pitchFamily="2" charset="2"/>
              <a:buChar char="v"/>
            </a:pPr>
            <a:r>
              <a:rPr lang="en-US" dirty="0" smtClean="0"/>
              <a:t>Communication between hospitals and other units of health organizations vital in order for hospitals to function effectively.</a:t>
            </a:r>
          </a:p>
          <a:p>
            <a:pPr lvl="0">
              <a:buFont typeface="Wingdings" pitchFamily="2" charset="2"/>
              <a:buChar char="v"/>
            </a:pPr>
            <a:r>
              <a:rPr lang="en-US" dirty="0" smtClean="0"/>
              <a:t>Systems use homeostasis to balance themselves to fit changing conditions.</a:t>
            </a:r>
          </a:p>
          <a:p>
            <a:pPr lvl="0">
              <a:buFont typeface="Wingdings" pitchFamily="2" charset="2"/>
              <a:buChar char="v"/>
            </a:pPr>
            <a:r>
              <a:rPr lang="en-US" dirty="0" smtClean="0"/>
              <a:t>Systems must also achieve </a:t>
            </a:r>
            <a:r>
              <a:rPr lang="en-US" dirty="0" err="1" smtClean="0"/>
              <a:t>equifinality</a:t>
            </a:r>
            <a:r>
              <a:rPr lang="en-US" dirty="0" smtClean="0"/>
              <a:t>, or use different strategies to achieve goals and maintain a sense of equilibrium.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-US" sz="3600" dirty="0" smtClean="0"/>
              <a:t>Healthcare Organizations as Systems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838200"/>
            <a:ext cx="4648200" cy="3693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Characteristics of Systems</a:t>
            </a:r>
            <a:endParaRPr lang="en-US" b="1" dirty="0"/>
          </a:p>
        </p:txBody>
      </p:sp>
      <p:pic>
        <p:nvPicPr>
          <p:cNvPr id="113666" name="Picture 2" descr="http://www.ablsa.com/site/en/images/doc_compu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295400"/>
            <a:ext cx="3048000" cy="457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026091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Most are interdependent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Can help manage the cost of healthcare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Investor owned/non-profit can pool resources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Healthcare Organizations as Systems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209800" y="1143000"/>
            <a:ext cx="419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Types of Healthcare Organizations</a:t>
            </a:r>
            <a:endParaRPr lang="en-US" dirty="0"/>
          </a:p>
        </p:txBody>
      </p:sp>
      <p:pic>
        <p:nvPicPr>
          <p:cNvPr id="2050" name="Picture 2" descr="http://www.ddileasing.com/images/healthcare-image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828800"/>
            <a:ext cx="2915957" cy="381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19472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en-US" dirty="0" smtClean="0"/>
              <a:t>Began studying late 1960’s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1972-Therapeutic Communication interest group of the International Communication Association formed</a:t>
            </a:r>
          </a:p>
          <a:p>
            <a:pPr lvl="0">
              <a:buFont typeface="Wingdings" pitchFamily="2" charset="2"/>
              <a:buChar char="v"/>
            </a:pPr>
            <a:r>
              <a:rPr lang="en-US" dirty="0" smtClean="0"/>
              <a:t>1985-National Communication Association formed</a:t>
            </a:r>
          </a:p>
          <a:p>
            <a:pPr lvl="0">
              <a:buFont typeface="Wingdings" pitchFamily="2" charset="2"/>
              <a:buChar char="v"/>
            </a:pPr>
            <a:r>
              <a:rPr lang="en-US" dirty="0" smtClean="0"/>
              <a:t>1989-first issue of </a:t>
            </a:r>
            <a:r>
              <a:rPr lang="en-US" i="1" dirty="0" smtClean="0"/>
              <a:t>Health Communication</a:t>
            </a:r>
          </a:p>
          <a:p>
            <a:pPr lvl="0">
              <a:buFont typeface="Wingdings" pitchFamily="2" charset="2"/>
              <a:buChar char="v"/>
            </a:pPr>
            <a:r>
              <a:rPr lang="en-US" dirty="0" smtClean="0"/>
              <a:t>1996-first issue of </a:t>
            </a:r>
            <a:r>
              <a:rPr lang="en-US" i="1" dirty="0" smtClean="0"/>
              <a:t>Journal of Health Communication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 Brief History of Health Communication Research 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495800" y="1752600"/>
            <a:ext cx="4114800" cy="4407091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 smtClean="0"/>
              <a:t>Organizational information theory: </a:t>
            </a:r>
            <a:r>
              <a:rPr lang="en-US" dirty="0" smtClean="0"/>
              <a:t>the ways in which organizations collect, manage, and use information they receive, and that change is a constant that should be confronted regularly.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600" dirty="0" smtClean="0"/>
              <a:t>Communication within Healthcare Organizations</a:t>
            </a:r>
            <a:endParaRPr lang="en-US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066800"/>
            <a:ext cx="7315200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/>
              <a:t>Organizational information theory and healthcare organizations</a:t>
            </a:r>
          </a:p>
          <a:p>
            <a:pPr algn="ctr"/>
            <a:endParaRPr lang="en-US" dirty="0"/>
          </a:p>
        </p:txBody>
      </p:sp>
      <p:pic>
        <p:nvPicPr>
          <p:cNvPr id="115714" name="Picture 2" descr="http://www.maquetnetherlands.nl/images/upload/otyviewcons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438400"/>
            <a:ext cx="3891369" cy="25812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8153400" cy="47244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Cycles include action, response, and adjustment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/>
              <a:t>Downward communication: </a:t>
            </a:r>
            <a:r>
              <a:rPr lang="en-US" dirty="0" smtClean="0"/>
              <a:t>higher level administrators communicate to lower levels of hierarchy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/>
              <a:t>Upward Communication: </a:t>
            </a:r>
            <a:r>
              <a:rPr lang="en-US" dirty="0" smtClean="0"/>
              <a:t>lower levels of hierarchy communicate to higher level administrators </a:t>
            </a:r>
            <a:endParaRPr lang="en-US" b="1" dirty="0" smtClean="0"/>
          </a:p>
          <a:p>
            <a:pPr>
              <a:buFont typeface="Wingdings" pitchFamily="2" charset="2"/>
              <a:buChar char="v"/>
            </a:pPr>
            <a:endParaRPr lang="en-US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Communication within Healthcare Organizations</a:t>
            </a:r>
            <a:endParaRPr lang="en-US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1066800"/>
            <a:ext cx="7391400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/>
              <a:t>Organizational information theory and healthcare organizations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7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4724400"/>
          </a:xfrm>
        </p:spPr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en-US" b="1" dirty="0" smtClean="0"/>
              <a:t>Horizontal communication: </a:t>
            </a:r>
            <a:r>
              <a:rPr lang="en-US" dirty="0" smtClean="0"/>
              <a:t>problems are communicated to administrators who share the same status</a:t>
            </a:r>
          </a:p>
          <a:p>
            <a:pPr lvl="0">
              <a:buFont typeface="Wingdings" pitchFamily="2" charset="2"/>
              <a:buChar char="v"/>
            </a:pPr>
            <a:r>
              <a:rPr lang="en-US" b="1" dirty="0" smtClean="0"/>
              <a:t>Formal communication networks:</a:t>
            </a:r>
            <a:r>
              <a:rPr lang="en-US" dirty="0" smtClean="0"/>
              <a:t> typically written or oral memos associated with the organization</a:t>
            </a:r>
          </a:p>
          <a:p>
            <a:pPr lvl="0">
              <a:buFont typeface="Wingdings" pitchFamily="2" charset="2"/>
              <a:buChar char="v"/>
            </a:pPr>
            <a:r>
              <a:rPr lang="en-US" b="1" dirty="0" smtClean="0"/>
              <a:t>Informal communication networks:</a:t>
            </a:r>
            <a:r>
              <a:rPr lang="en-US" dirty="0" smtClean="0"/>
              <a:t> discussed amongst friends in a casual manner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Communication within Healthcare Organizations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066800"/>
            <a:ext cx="7467600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/>
              <a:t>Organizational information theory and healthcare organizations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62400" cy="448329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Providers will often prescribe more expensive drugs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Expensive drugs may not be more effective than cheaper drugs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-US" sz="2400" dirty="0" smtClean="0"/>
              <a:t>Influences on Healthcare Organization Communication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762000"/>
            <a:ext cx="6096000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/>
              <a:t>Pharmaceutical and biotechnology companies</a:t>
            </a:r>
          </a:p>
          <a:p>
            <a:endParaRPr lang="en-US" dirty="0"/>
          </a:p>
        </p:txBody>
      </p:sp>
      <p:pic>
        <p:nvPicPr>
          <p:cNvPr id="117762" name="Picture 2" descr="http://www.aidshealth.org/images/pharmacy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971800"/>
            <a:ext cx="4324350" cy="34956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0" y="2527109"/>
            <a:ext cx="4343400" cy="433089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HIPPA passed in 1996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Lower healthcare costs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Safeguard identifiable patient data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Promote e-commerce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200" dirty="0" smtClean="0"/>
              <a:t>Influences on Healthcare Organization Communication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1066800"/>
            <a:ext cx="5334000" cy="3693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Healthcare Insurance and Accountability Act </a:t>
            </a:r>
            <a:endParaRPr lang="en-US" b="1" dirty="0"/>
          </a:p>
        </p:txBody>
      </p:sp>
      <p:pic>
        <p:nvPicPr>
          <p:cNvPr id="123906" name="Picture 2" descr="http://www.onlinetech.net/UserFiles/image/hipa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057400"/>
            <a:ext cx="3382433" cy="3581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3886200" cy="394989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Those on fixed income, with a disability and therefore cannot be employed, or are below the poverty level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Cannot reimburse all expenses for certain medications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200" dirty="0" smtClean="0"/>
              <a:t>Influences on Healthcare Organization Communication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1143000"/>
            <a:ext cx="5029200" cy="3693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Medicare and Medicaid</a:t>
            </a:r>
            <a:endParaRPr lang="en-US" b="1" dirty="0"/>
          </a:p>
        </p:txBody>
      </p:sp>
      <p:pic>
        <p:nvPicPr>
          <p:cNvPr id="125954" name="Picture 2" descr="http://www.elderoptionsoftexas.com/images/texas_nursing_home_car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133600"/>
            <a:ext cx="3458050" cy="3362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648200" y="1524000"/>
            <a:ext cx="4114800" cy="4559491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Providers work in fast-paced environment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Deal with stress by being argumentative, verbally aggressive, or conflict avoidant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Must engage in unpleasant tasks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-US" sz="2000" dirty="0" smtClean="0"/>
              <a:t>Provider Stress, Conflict, and Support within Healthcare Organizations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838200"/>
            <a:ext cx="3733800" cy="3693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Stress and Conflict</a:t>
            </a:r>
            <a:endParaRPr lang="en-US" b="1" dirty="0"/>
          </a:p>
        </p:txBody>
      </p:sp>
      <p:pic>
        <p:nvPicPr>
          <p:cNvPr id="128002" name="Picture 2" descr="http://www.ahealthyme.com/Imagebank/Articles_images/stressed_doctor_insi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133600"/>
            <a:ext cx="3496235" cy="2971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86200" cy="4254691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b="1" dirty="0" smtClean="0"/>
              <a:t>Burnout: </a:t>
            </a:r>
            <a:r>
              <a:rPr lang="en-US" dirty="0" smtClean="0"/>
              <a:t>provider reaches level of emotional exhaustion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More medical errors likely to happen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Provider Stress, Conflict, and Support within Healthcare Organizations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1066800"/>
            <a:ext cx="4800600" cy="3693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Effects of Job Stress</a:t>
            </a:r>
            <a:endParaRPr lang="en-US" b="1" dirty="0"/>
          </a:p>
        </p:txBody>
      </p:sp>
      <p:pic>
        <p:nvPicPr>
          <p:cNvPr id="130050" name="Picture 2" descr="http://images.jupiterimages.com/common/detail/36/19/234319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905000"/>
            <a:ext cx="2341473" cy="3505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Seven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New Technologies and Health Communication</a:t>
            </a:r>
            <a:endParaRPr lang="en-US" sz="2600" dirty="0"/>
          </a:p>
        </p:txBody>
      </p:sp>
      <p:pic>
        <p:nvPicPr>
          <p:cNvPr id="132098" name="Picture 2" descr="http://newsimg.bbc.co.uk/media/images/39182000/jpg/_39182411_smart_hospital203bod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914400"/>
            <a:ext cx="3053013" cy="2286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8077200" cy="4711891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b="1" dirty="0" smtClean="0"/>
              <a:t>Health Information Access</a:t>
            </a:r>
          </a:p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Use search engines to look up information on illnesses</a:t>
            </a:r>
          </a:p>
          <a:p>
            <a:pPr marL="624078" indent="-514350">
              <a:buFont typeface="Wingdings" pitchFamily="2" charset="2"/>
              <a:buChar char="v"/>
            </a:pPr>
            <a:r>
              <a:rPr lang="en-US" b="1" dirty="0" smtClean="0"/>
              <a:t>Credibility</a:t>
            </a:r>
          </a:p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Many choices come up from search engines, often hard to determine which are credible</a:t>
            </a:r>
          </a:p>
          <a:p>
            <a:pPr marL="624078" indent="-514350">
              <a:buFont typeface="Wingdings" pitchFamily="2" charset="2"/>
              <a:buChar char="v"/>
            </a:pPr>
            <a:r>
              <a:rPr lang="en-US" b="1" dirty="0" smtClean="0"/>
              <a:t>Literacy Issues/Underserved Populations</a:t>
            </a:r>
          </a:p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Does not benefit those without internet or with low literacy levels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Health Information on the Internet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85800" y="2819400"/>
            <a:ext cx="4038600" cy="3721291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Age expectancy increasing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Negative stereotypes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Health insurance</a:t>
            </a:r>
          </a:p>
          <a:p>
            <a:pPr>
              <a:buNone/>
            </a:pP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en-US" sz="2400" dirty="0" smtClean="0"/>
              <a:t>Current Challenges to the Healthcare System and the Role of Health Communication Research</a:t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21506" name="Picture 2" descr="http://www.sirweb.org/images/patPub_cancer_oldPersonAndNur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905000"/>
            <a:ext cx="4653435" cy="304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1447800" y="1219200"/>
            <a:ext cx="5867400" cy="4616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Aging Population</a:t>
            </a:r>
            <a:endParaRPr lang="en-US" sz="24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6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114800" cy="4330891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Finding people outside of your area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Many feel inhibited by sex, age, or appearance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Lack of immediate response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Difficulty of expressing emotions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300" dirty="0" smtClean="0"/>
              <a:t>New Technologies and Patient-Provider Communication</a:t>
            </a:r>
            <a:endParaRPr lang="en-US" sz="23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1143000"/>
            <a:ext cx="6781800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/>
              <a:t>Advantages and disadvantages of online support groups</a:t>
            </a:r>
          </a:p>
          <a:p>
            <a:endParaRPr lang="en-US" dirty="0"/>
          </a:p>
        </p:txBody>
      </p:sp>
      <p:pic>
        <p:nvPicPr>
          <p:cNvPr id="134146" name="Picture 2" descr="http://www.crcpress.com/images/nb-news/images/Computerpeop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438400"/>
            <a:ext cx="3810000" cy="254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50292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Emailing other providers for medical advice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Satellite technology allows for global communication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Wireless communication eliminates problem of poor handwriting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Electronic records can prompt providers to ask important questions to patients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200" dirty="0" smtClean="0"/>
              <a:t>New Technologies and Provider-Provider Communication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143000"/>
            <a:ext cx="7239000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Email, wireless/satellite communication, and electronic records</a:t>
            </a:r>
          </a:p>
          <a:p>
            <a:endParaRPr lang="en-US" dirty="0"/>
          </a:p>
        </p:txBody>
      </p:sp>
      <p:pic>
        <p:nvPicPr>
          <p:cNvPr id="138244" name="Picture 4" descr="http://www.x-link.info/doctor_at_compu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286000"/>
            <a:ext cx="2762607" cy="3352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800600" y="1905000"/>
            <a:ext cx="3886200" cy="425469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Less patient-provider contact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Patients concerned about privacy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Health insurance agencies might use patient’s information to their disadvantage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200" dirty="0" smtClean="0"/>
              <a:t>New Technologies and Provider-Provider Communication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1143000"/>
            <a:ext cx="6019800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/>
              <a:t>Disadvantages of new communication technologies</a:t>
            </a:r>
          </a:p>
          <a:p>
            <a:pPr algn="ctr"/>
            <a:endParaRPr lang="en-US" dirty="0"/>
          </a:p>
        </p:txBody>
      </p:sp>
      <p:pic>
        <p:nvPicPr>
          <p:cNvPr id="140290" name="Picture 2" descr="http://vpf-web.harvard.edu/rmas/images/photos/compu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905000"/>
            <a:ext cx="3352800" cy="40233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343400" cy="48768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Only 9% of people have been found to have emailed their doctors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Many providers feel that giving their email is an invasion of privacy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Patients have more time to compose thoughts with email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-US" sz="2600" dirty="0" smtClean="0"/>
              <a:t>New Technologies and Provider-Patient Communication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914400"/>
            <a:ext cx="6248400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/>
              <a:t>Potential for increased provider-patient interaction</a:t>
            </a:r>
          </a:p>
          <a:p>
            <a:pPr algn="ctr"/>
            <a:endParaRPr lang="en-US" dirty="0"/>
          </a:p>
        </p:txBody>
      </p:sp>
      <p:pic>
        <p:nvPicPr>
          <p:cNvPr id="142338" name="Picture 2" descr="http://www.bcc.cuny.edu/AcademicComputing/pictures/email-netscape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905000"/>
            <a:ext cx="3761579" cy="3429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648200" y="1905000"/>
            <a:ext cx="4114800" cy="4407091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Increased technology can determine someone’s demographics, psychological characteristics, and communication behaviors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More likely to reach target audience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dirty="0" smtClean="0"/>
              <a:t>New Technologies and Health Campaigns</a:t>
            </a:r>
            <a:endParaRPr lang="en-US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1143000"/>
            <a:ext cx="5105400" cy="3693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Tailoring Health Messages</a:t>
            </a:r>
            <a:endParaRPr lang="en-US" b="1" dirty="0"/>
          </a:p>
        </p:txBody>
      </p:sp>
      <p:pic>
        <p:nvPicPr>
          <p:cNvPr id="144386" name="Picture 2" descr="http://www.telegraph.co.uk/news/graphics/2007/06/23/npoor1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438400"/>
            <a:ext cx="3852333" cy="2667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Eight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Mass Communication and Health</a:t>
            </a:r>
            <a:endParaRPr lang="en-US" dirty="0"/>
          </a:p>
        </p:txBody>
      </p:sp>
      <p:pic>
        <p:nvPicPr>
          <p:cNvPr id="146436" name="Picture 4" descr="http://metatu.be/img/show/greys-anatom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4619625" cy="241935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305800" cy="4635691"/>
          </a:xfrm>
        </p:spPr>
        <p:txBody>
          <a:bodyPr/>
          <a:lstStyle/>
          <a:p>
            <a:pPr marL="624078" indent="-514350">
              <a:buNone/>
            </a:pPr>
            <a:r>
              <a:rPr lang="en-US" dirty="0" smtClean="0"/>
              <a:t>1. Cultivation Theory</a:t>
            </a:r>
          </a:p>
          <a:p>
            <a:pPr marL="624078" indent="-514350">
              <a:buFont typeface="Wingdings" pitchFamily="2" charset="2"/>
              <a:buChar char="v"/>
            </a:pPr>
            <a:r>
              <a:rPr lang="en-US" dirty="0" smtClean="0"/>
              <a:t>First order effects are information that is learned from watching television; second order effects are information that is more generalized and learned from television</a:t>
            </a:r>
          </a:p>
          <a:p>
            <a:pPr marL="624078" indent="-514350">
              <a:buNone/>
            </a:pPr>
            <a:r>
              <a:rPr lang="en-US" dirty="0" smtClean="0"/>
              <a:t>2. Uses and Gratifications Theory</a:t>
            </a:r>
          </a:p>
          <a:p>
            <a:pPr marL="624078" indent="-514350">
              <a:buFont typeface="Wingdings" pitchFamily="2" charset="2"/>
              <a:buChar char="v"/>
            </a:pPr>
            <a:r>
              <a:rPr lang="en-US" dirty="0" smtClean="0"/>
              <a:t>The type of media that people concentrate  on depends on their various psychological and social needs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Two Perspectives of Media Influence</a:t>
            </a:r>
            <a:endParaRPr lang="en-US" sz="3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873691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TV shows such as ER and Grey’s Anatomy contain relevant information on health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People can mimic good health behaviors as seen on TV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-US" sz="2700" dirty="0" smtClean="0"/>
              <a:t>Needs Fulfilled by the Mass Media Concerning Health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914400"/>
            <a:ext cx="5334000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/>
              <a:t>Entertainment, diversion, and tension release</a:t>
            </a:r>
          </a:p>
          <a:p>
            <a:endParaRPr lang="en-US" dirty="0"/>
          </a:p>
        </p:txBody>
      </p:sp>
      <p:pic>
        <p:nvPicPr>
          <p:cNvPr id="148482" name="Picture 2" descr="http://images.amazon.com/images/G/01/dvd/aplus/greysanatomy3/greysanatomy1l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362200"/>
            <a:ext cx="4267200" cy="28376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800600" y="1600200"/>
            <a:ext cx="4114800" cy="5105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Medical procedures more successful than in real life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Provider-patient communication mostly biomedical and not psychosocial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Patients with disabilities treated stereotypically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-US" sz="2700" dirty="0" smtClean="0"/>
              <a:t>Media Usage, Health Portrayals, and Health Behaviors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914400"/>
            <a:ext cx="5257800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/>
              <a:t>Unrealistic portrayals of health situations</a:t>
            </a:r>
          </a:p>
          <a:p>
            <a:endParaRPr lang="en-US" dirty="0"/>
          </a:p>
        </p:txBody>
      </p:sp>
      <p:pic>
        <p:nvPicPr>
          <p:cNvPr id="152578" name="Picture 2" descr="http://www.fakejazz.com/fake/archives/scrub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133600"/>
            <a:ext cx="3733800" cy="39029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800600" y="1676400"/>
            <a:ext cx="4038600" cy="5029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Obesity</a:t>
            </a:r>
          </a:p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280,000 U.S. adults die annually from obesity</a:t>
            </a:r>
          </a:p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Food companies use TV to advertise</a:t>
            </a:r>
          </a:p>
          <a:p>
            <a:pPr marL="624078" indent="-514350">
              <a:buFont typeface="Wingdings" pitchFamily="2" charset="2"/>
              <a:buChar char="v"/>
            </a:pPr>
            <a:r>
              <a:rPr lang="en-US" dirty="0" smtClean="0"/>
              <a:t>Eating Disorders</a:t>
            </a:r>
          </a:p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Media places pressure on people to be thin</a:t>
            </a:r>
          </a:p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Most women on TV shows 25% thinner than normal women</a:t>
            </a:r>
          </a:p>
          <a:p>
            <a:pPr marL="624078" indent="-514350">
              <a:buFont typeface="+mj-lt"/>
              <a:buAutoNum type="alphaUcPeriod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Media Usage, Health Portrayals, and Health Behaviors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1219200"/>
            <a:ext cx="4800600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/>
              <a:t>The influence of media on eating habits</a:t>
            </a:r>
          </a:p>
          <a:p>
            <a:endParaRPr lang="en-US" dirty="0"/>
          </a:p>
        </p:txBody>
      </p:sp>
      <p:pic>
        <p:nvPicPr>
          <p:cNvPr id="154626" name="Picture 2" descr="http://eur.i1.yimg.com/eur.yimg.com/i/uk/mov/g/svc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828800"/>
            <a:ext cx="2987040" cy="426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54628" name="Picture 4" descr="http://shopping.beloblog.com/archives/NFD_23NicoleRichi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2895600"/>
            <a:ext cx="2286000" cy="3657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876800" y="2514601"/>
            <a:ext cx="4038600" cy="251460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Perceptions of health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Health disparities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Healthcare access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Health Literacy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Current Challenges to the Healthcare System and the Role of Health Communication Research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1600200"/>
            <a:ext cx="5257800" cy="4616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Cultural Diversity and Healthcare</a:t>
            </a:r>
            <a:endParaRPr lang="en-US" sz="2400" b="1" dirty="0"/>
          </a:p>
        </p:txBody>
      </p:sp>
      <p:pic>
        <p:nvPicPr>
          <p:cNvPr id="27650" name="Picture 2" descr="http://www.netwellness.org/healthtopics/wellness/wellnessgrou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514600"/>
            <a:ext cx="3657600" cy="2438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953000" y="1524000"/>
            <a:ext cx="3886200" cy="49530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Alcohol depicted in an attractive way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Cigar companies claim that smoking cigars is classier and healthier than cigarettes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Cigars are linked to the same health hazards as cigarettes.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Media Usage, Health Portrayals, and Health Behaviors</a:t>
            </a:r>
            <a:endParaRPr lang="en-US" sz="2400" dirty="0"/>
          </a:p>
        </p:txBody>
      </p:sp>
      <p:pic>
        <p:nvPicPr>
          <p:cNvPr id="156674" name="Picture 2" descr="http://whyquit.com/pr/Images/alcoho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286000"/>
            <a:ext cx="3733800" cy="33972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1371600" y="1066800"/>
            <a:ext cx="6324600" cy="3693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The relationship between media and substance abuse</a:t>
            </a:r>
            <a:endParaRPr lang="en-US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6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8001000" cy="48768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 smtClean="0"/>
              <a:t>Agenda-setting theory: </a:t>
            </a:r>
            <a:r>
              <a:rPr lang="en-US" dirty="0" smtClean="0"/>
              <a:t>way of making people perceive a health issue by carefully choosing the selection and display of news story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Underreporting can occur when the media believes that people would not be accepting of learning about a health issue (i.e. STDs)</a:t>
            </a:r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Overreporting</a:t>
            </a:r>
            <a:r>
              <a:rPr lang="en-US" dirty="0" smtClean="0"/>
              <a:t> can occur when news stories involve deaths from catastrophic events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-US" sz="3600" dirty="0" smtClean="0"/>
              <a:t>Health News Stories in the Media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838200"/>
            <a:ext cx="5791200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/>
              <a:t>Problems in the reporting of health news stories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114800" cy="4254691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Media chooses news stories based on social, cultural, and economic factors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Time limits on stories can exclude valuable health information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Health News Stories in the Media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1143000"/>
            <a:ext cx="6248400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/>
              <a:t>Media bias and inaccuracies in reporting health issues</a:t>
            </a:r>
          </a:p>
          <a:p>
            <a:endParaRPr lang="en-US" dirty="0"/>
          </a:p>
        </p:txBody>
      </p:sp>
      <p:pic>
        <p:nvPicPr>
          <p:cNvPr id="158722" name="Picture 2" descr="http://media.winknews.com/images/eye_on_your_health_win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133600"/>
            <a:ext cx="3733800" cy="28003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Nine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Risk and Crisis Communication</a:t>
            </a:r>
            <a:endParaRPr lang="en-US" sz="3600" dirty="0"/>
          </a:p>
        </p:txBody>
      </p:sp>
      <p:pic>
        <p:nvPicPr>
          <p:cNvPr id="162818" name="Picture 2" descr="http://www.ucl.ac.uk/medicalschool/msa/safety/assets/mont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82362"/>
            <a:ext cx="3886200" cy="263769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419600" cy="4559491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b="1" dirty="0" smtClean="0"/>
              <a:t>Risk Communication: </a:t>
            </a:r>
            <a:r>
              <a:rPr lang="en-US" dirty="0" smtClean="0"/>
              <a:t>discourse about physical hazards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Income, education, and whether someone is part of a marginalized group decide how to communicate about risk communication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Defining Risk Communication</a:t>
            </a:r>
            <a:endParaRPr lang="en-US" sz="3200" dirty="0"/>
          </a:p>
        </p:txBody>
      </p:sp>
      <p:pic>
        <p:nvPicPr>
          <p:cNvPr id="164866" name="Picture 2" descr="http://www.schooner.com/~loverso/Public/Images/misc/bioHazard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524000"/>
            <a:ext cx="3581400" cy="42567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800600" y="1600200"/>
            <a:ext cx="3962400" cy="47244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 smtClean="0"/>
              <a:t>Environment: </a:t>
            </a:r>
            <a:r>
              <a:rPr lang="en-US" dirty="0" smtClean="0"/>
              <a:t>waste disposal, overpopulation, smog, and pollution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/>
              <a:t>Hunger: </a:t>
            </a:r>
            <a:r>
              <a:rPr lang="en-US" dirty="0" smtClean="0"/>
              <a:t>stunted growth, susceptibility to disease, cognitive impairment, and early mortality rates</a:t>
            </a:r>
            <a:endParaRPr lang="en-US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-US" sz="3600" dirty="0" smtClean="0"/>
              <a:t>Global and Large-Scale Health Threats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09800" y="838200"/>
            <a:ext cx="4495800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/>
              <a:t>Environmental threats/world hunger</a:t>
            </a:r>
          </a:p>
          <a:p>
            <a:pPr algn="ctr"/>
            <a:endParaRPr lang="en-US" dirty="0"/>
          </a:p>
        </p:txBody>
      </p:sp>
      <p:pic>
        <p:nvPicPr>
          <p:cNvPr id="166914" name="Picture 2" descr="http://www.aesi1.com/images/air-pollution-system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209800"/>
            <a:ext cx="3743325" cy="3238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8229600" cy="47244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HIV/AIDS</a:t>
            </a:r>
          </a:p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Ways of contracting AIDS vary between regions making it hard to communicate ways of preventing it</a:t>
            </a:r>
          </a:p>
          <a:p>
            <a:pPr marL="624078" indent="-514350">
              <a:buFont typeface="Wingdings" pitchFamily="2" charset="2"/>
              <a:buChar char="v"/>
            </a:pPr>
            <a:r>
              <a:rPr lang="en-US" dirty="0" smtClean="0"/>
              <a:t>SARS/Avian Flu</a:t>
            </a:r>
          </a:p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CDC came up with a crisis management plan to be prepared in the event of another SARS/avian flu outbreak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Global and Large-Scale Health Threats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209800" y="1143000"/>
            <a:ext cx="4495800" cy="3693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Pandemics</a:t>
            </a:r>
            <a:endParaRPr lang="en-US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178491"/>
          </a:xfrm>
        </p:spPr>
        <p:txBody>
          <a:bodyPr>
            <a:normAutofit lnSpcReduction="10000"/>
          </a:bodyPr>
          <a:lstStyle/>
          <a:p>
            <a:pPr lvl="0">
              <a:buFont typeface="Wingdings" pitchFamily="2" charset="2"/>
              <a:buChar char="v"/>
            </a:pPr>
            <a:r>
              <a:rPr lang="en-US" dirty="0" smtClean="0"/>
              <a:t>Terrorism’s ultimate goal is to communicate fear in order to achieve their goals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Can lead to many stress related illnesses, post-traumatic stress, and depression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Global and Large-Scale Health Threats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1143000"/>
            <a:ext cx="4800600" cy="381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Terrorism</a:t>
            </a:r>
            <a:endParaRPr lang="en-US" b="1" dirty="0"/>
          </a:p>
        </p:txBody>
      </p:sp>
      <p:pic>
        <p:nvPicPr>
          <p:cNvPr id="168962" name="Picture 2" descr="http://cache.eb.com/eb/image?id=74225&amp;rendTypeId=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724400" y="1828800"/>
            <a:ext cx="3412108" cy="38290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17849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Social Status</a:t>
            </a:r>
          </a:p>
          <a:p>
            <a:pPr marL="624078" indent="-514350">
              <a:buFont typeface="Courier New" pitchFamily="49" charset="0"/>
              <a:buChar char="o"/>
            </a:pPr>
            <a:r>
              <a:rPr lang="en-US" dirty="0" smtClean="0"/>
              <a:t>Infants </a:t>
            </a:r>
          </a:p>
          <a:p>
            <a:pPr marL="624078" indent="-514350">
              <a:buFont typeface="Courier New" pitchFamily="49" charset="0"/>
              <a:buChar char="o"/>
            </a:pPr>
            <a:r>
              <a:rPr lang="en-US" dirty="0" smtClean="0"/>
              <a:t>Children</a:t>
            </a:r>
          </a:p>
          <a:p>
            <a:pPr marL="624078" indent="-514350">
              <a:buFont typeface="Courier New" pitchFamily="49" charset="0"/>
              <a:buChar char="o"/>
            </a:pPr>
            <a:r>
              <a:rPr lang="en-US" dirty="0" smtClean="0"/>
              <a:t>Elderly </a:t>
            </a:r>
          </a:p>
          <a:p>
            <a:pPr marL="624078" indent="-514350">
              <a:buFont typeface="Courier New" pitchFamily="49" charset="0"/>
              <a:buChar char="o"/>
            </a:pPr>
            <a:r>
              <a:rPr lang="en-US" dirty="0" smtClean="0"/>
              <a:t>Single </a:t>
            </a:r>
            <a:r>
              <a:rPr lang="en-US" dirty="0" smtClean="0"/>
              <a:t>females </a:t>
            </a:r>
            <a:r>
              <a:rPr lang="en-US" dirty="0" smtClean="0"/>
              <a:t>l</a:t>
            </a:r>
            <a:r>
              <a:rPr lang="en-US" dirty="0" smtClean="0"/>
              <a:t>iving alone</a:t>
            </a:r>
          </a:p>
          <a:p>
            <a:pPr marL="624078" indent="-514350">
              <a:buFont typeface="Courier New" pitchFamily="49" charset="0"/>
              <a:buChar char="o"/>
            </a:pPr>
            <a:r>
              <a:rPr lang="en-US" dirty="0" smtClean="0"/>
              <a:t>Certain </a:t>
            </a:r>
            <a:r>
              <a:rPr lang="en-US" dirty="0" smtClean="0"/>
              <a:t>racial or ethnic </a:t>
            </a:r>
            <a:r>
              <a:rPr lang="en-US" dirty="0" smtClean="0"/>
              <a:t>groups</a:t>
            </a:r>
          </a:p>
          <a:p>
            <a:pPr marL="624078" indent="-514350">
              <a:buFont typeface="Courier New" pitchFamily="49" charset="0"/>
              <a:buChar char="o"/>
            </a:pPr>
            <a:r>
              <a:rPr lang="en-US" dirty="0" smtClean="0"/>
              <a:t>Unemployed</a:t>
            </a:r>
          </a:p>
          <a:p>
            <a:pPr marL="624078" indent="-514350">
              <a:buFont typeface="Courier New" pitchFamily="49" charset="0"/>
              <a:buChar char="o"/>
            </a:pPr>
            <a:r>
              <a:rPr lang="en-US" dirty="0" smtClean="0"/>
              <a:t>Low incomes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-US" sz="3100" dirty="0" smtClean="0"/>
              <a:t>At-Risk Communities within the United States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914400"/>
            <a:ext cx="3886200" cy="3693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Risk Factors</a:t>
            </a:r>
            <a:endParaRPr lang="en-US" b="1" dirty="0"/>
          </a:p>
        </p:txBody>
      </p:sp>
      <p:pic>
        <p:nvPicPr>
          <p:cNvPr id="173060" name="Picture 4" descr="http://www.artsforhealing.org/images/elderly_pai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962400"/>
            <a:ext cx="3555281" cy="23553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73058" name="Picture 2" descr="http://www.babychoice.com/assets/Gender_Logo/Baby_Face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600200"/>
            <a:ext cx="2590800" cy="26168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8077200" cy="4102291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Social Capital</a:t>
            </a:r>
          </a:p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Quantity or quality of interpersonal ties among people within a community, and the resources made available to the community</a:t>
            </a:r>
          </a:p>
          <a:p>
            <a:pPr marL="624078" indent="-514350">
              <a:buFont typeface="Wingdings" pitchFamily="2" charset="2"/>
              <a:buChar char="v"/>
            </a:pPr>
            <a:r>
              <a:rPr lang="en-US" dirty="0" smtClean="0"/>
              <a:t>Human Capital</a:t>
            </a:r>
          </a:p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A community’s investments in people’s skills and capabilities that enable them to act in new ways or enhance their ability to be productive members of society</a:t>
            </a:r>
          </a:p>
          <a:p>
            <a:pPr marL="624078" indent="-514350">
              <a:buFont typeface="+mj-lt"/>
              <a:buAutoNum type="alphaUcPeriod"/>
            </a:pPr>
            <a:endParaRPr lang="en-US" dirty="0" smtClean="0"/>
          </a:p>
          <a:p>
            <a:pPr marL="624078" indent="-514350">
              <a:buFont typeface="+mj-lt"/>
              <a:buAutoNum type="alphaUcPeriod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At-Risk Communities within the United States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667000" y="1143000"/>
            <a:ext cx="3200400" cy="3693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Risk Factors</a:t>
            </a:r>
            <a:endParaRPr lang="en-US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3048001"/>
            <a:ext cx="4038600" cy="236220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Biomedical model of medicine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Homeopathic treatments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Palliative care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Current Challenges to the Healthcare System and the Role of Health Communication Research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447800"/>
            <a:ext cx="7848600" cy="116955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US" sz="2300" b="1" dirty="0"/>
              <a:t>Tension Between </a:t>
            </a:r>
            <a:r>
              <a:rPr lang="en-US" sz="2300" b="1" dirty="0" smtClean="0"/>
              <a:t>Traditional </a:t>
            </a:r>
            <a:r>
              <a:rPr lang="en-US" sz="2300" b="1" dirty="0"/>
              <a:t>and </a:t>
            </a:r>
            <a:r>
              <a:rPr lang="en-US" sz="2300" b="1" dirty="0" smtClean="0"/>
              <a:t>New Approaches </a:t>
            </a:r>
            <a:r>
              <a:rPr lang="en-US" sz="2300" b="1" dirty="0"/>
              <a:t>to </a:t>
            </a:r>
            <a:r>
              <a:rPr lang="en-US" sz="2300" b="1" dirty="0" smtClean="0"/>
              <a:t>Healthcare</a:t>
            </a:r>
            <a:endParaRPr lang="en-US" sz="2300" b="1" dirty="0"/>
          </a:p>
          <a:p>
            <a:endParaRPr lang="en-US" sz="2400" dirty="0"/>
          </a:p>
        </p:txBody>
      </p:sp>
      <p:pic>
        <p:nvPicPr>
          <p:cNvPr id="29698" name="Picture 2" descr="http://www.webvitamins.com/pimg/200/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514600"/>
            <a:ext cx="2743200" cy="37581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6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800600" y="1600200"/>
            <a:ext cx="4114800" cy="50292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err="1" smtClean="0"/>
              <a:t>Coomb’s</a:t>
            </a:r>
            <a:r>
              <a:rPr lang="en-US" dirty="0" smtClean="0"/>
              <a:t> Four Step Process to Crisis Management: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Prevention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Preparation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Response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Learning</a:t>
            </a:r>
          </a:p>
          <a:p>
            <a:pPr marL="624078" indent="-514350">
              <a:buFont typeface="Wingdings" pitchFamily="2" charset="2"/>
              <a:buChar char="v"/>
            </a:pPr>
            <a:r>
              <a:rPr lang="en-US" dirty="0" smtClean="0"/>
              <a:t>Media should keep public informed about situation</a:t>
            </a:r>
          </a:p>
          <a:p>
            <a:pPr marL="624078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300" dirty="0" smtClean="0"/>
              <a:t>Communication Strategies for Addressing Health Risks</a:t>
            </a:r>
            <a:endParaRPr lang="en-US" sz="2300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1143000"/>
            <a:ext cx="4724400" cy="3693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Dealing with the Threat of Terrorism</a:t>
            </a:r>
            <a:endParaRPr lang="en-US" b="1" dirty="0"/>
          </a:p>
        </p:txBody>
      </p:sp>
      <p:pic>
        <p:nvPicPr>
          <p:cNvPr id="2050" name="Picture 2" descr="http://verdade.no.sapo.pt/destruction/911_cnn_media_hoax_three_secon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0"/>
            <a:ext cx="4584700" cy="273946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114800" cy="4953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Health behaviors often linked to group identities, and individuals will most likely act the way their peers act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Community empowerment important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Incorporate community effort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-US" sz="2400" dirty="0" smtClean="0"/>
              <a:t>Community-Based Health Initiatives for At-Risk or Marginalized Populations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179202" name="Picture 2" descr="http://content.answers.com/main/content/wp/en-commons/thumb/9/96/300px-Papierosa_1_ubt_0069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057400"/>
            <a:ext cx="3771900" cy="2828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04800" y="1676400"/>
            <a:ext cx="4191000" cy="4711891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Physicians can give conflicting messages to patients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Physicians should empathize with patient’s feelings and explain health risks simultaneously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-US" sz="2700" dirty="0" smtClean="0"/>
              <a:t>Risk Communication Strategies at the Provider-Patient Level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181250" name="Picture 2" descr="http://www.uniongas.com/images/doctorPatie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133600"/>
            <a:ext cx="3810000" cy="25431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Ten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300" dirty="0" smtClean="0"/>
              <a:t>Health Campaigns and Community Health Initiatives</a:t>
            </a:r>
            <a:endParaRPr lang="en-US" sz="2300" dirty="0"/>
          </a:p>
        </p:txBody>
      </p:sp>
      <p:pic>
        <p:nvPicPr>
          <p:cNvPr id="183298" name="Picture 2" descr="http://www.fmi.uni-stuttgart.de/szs/people/stefanescu/Graphics/anti-smoking-campaig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57200"/>
            <a:ext cx="4782588" cy="218292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81000" y="2362200"/>
            <a:ext cx="4038600" cy="4178491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b="1" dirty="0" smtClean="0"/>
              <a:t>Behavioral change campaigns: </a:t>
            </a:r>
            <a:r>
              <a:rPr lang="en-US" dirty="0" smtClean="0"/>
              <a:t>influence individuals to change something they have control over </a:t>
            </a:r>
            <a:endParaRPr lang="en-US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Campaign Goals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1143000"/>
            <a:ext cx="6019800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/>
              <a:t>Health Awareness and behavioral change campaigns</a:t>
            </a:r>
          </a:p>
          <a:p>
            <a:endParaRPr lang="en-US" dirty="0"/>
          </a:p>
        </p:txBody>
      </p:sp>
      <p:pic>
        <p:nvPicPr>
          <p:cNvPr id="185346" name="Picture 2" descr="http://www.cool-drinks.com/Images/Exercis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981200"/>
            <a:ext cx="4210050" cy="38004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7772400" cy="5029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Behavior is the outcome of interaction between cognitive processes and environmental events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An action will lead to a particular outcome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The expectation a person has about his/her ability to perform this action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Environmental influences affect behavior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en-US" sz="2700" dirty="0" smtClean="0"/>
              <a:t>Theoretical Approaches to Health Campaigns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667000" y="914400"/>
            <a:ext cx="3505200" cy="381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Social Cognitive Theory</a:t>
            </a:r>
            <a:endParaRPr lang="en-US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800600" y="1676400"/>
            <a:ext cx="4038600" cy="4876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The main predictor of a behavior is an	     intention to engage in that behavior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Positive or negative attitude towards a health behavior from family/friends can influence how a person feels about a health behavior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700" dirty="0" smtClean="0"/>
              <a:t>Theoretical Approaches to Health Campaigns</a:t>
            </a:r>
            <a:endParaRPr lang="en-US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2362200" y="1066800"/>
            <a:ext cx="4267200" cy="381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Theory of Reasoned Action</a:t>
            </a:r>
            <a:endParaRPr lang="en-US" b="1" dirty="0"/>
          </a:p>
        </p:txBody>
      </p:sp>
      <p:pic>
        <p:nvPicPr>
          <p:cNvPr id="187394" name="Picture 2" descr="http://www.damianjkiska.com/images/Dad/DadSmokingWithEr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362200"/>
            <a:ext cx="4038064" cy="2867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181600" y="1752600"/>
            <a:ext cx="3962400" cy="53340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A person’s own assertion of how dangerous and susceptible they are to a health risk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/>
              <a:t>Internal cues: </a:t>
            </a:r>
            <a:r>
              <a:rPr lang="en-US" dirty="0" smtClean="0"/>
              <a:t>motivations that come from within the individual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/>
              <a:t>External cues: </a:t>
            </a:r>
            <a:r>
              <a:rPr lang="en-US" dirty="0" smtClean="0"/>
              <a:t>motivations that come from an outside pressure from other individuals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700" dirty="0" smtClean="0"/>
              <a:t>Theoretical Approaches to Health Campaigns</a:t>
            </a:r>
            <a:endParaRPr lang="en-US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1143000"/>
            <a:ext cx="3581400" cy="3693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Health belief model</a:t>
            </a:r>
            <a:endParaRPr lang="en-US" b="1" dirty="0"/>
          </a:p>
        </p:txBody>
      </p:sp>
      <p:pic>
        <p:nvPicPr>
          <p:cNvPr id="191490" name="Picture 2" descr="http://cache.viewimages.com/xc/2716964.jpg?v=1&amp;c=ViewImages&amp;k=2&amp;d=503C83D718E165D2F5F242FFE97BD0B3A55A1E4F32AD31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905000"/>
            <a:ext cx="3505200" cy="45460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3810000" cy="4407091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Fear appeals as a motivation for health behavior change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Danger control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Fear control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700" dirty="0" smtClean="0"/>
              <a:t>Theoretical Approaches to Health Campaigns</a:t>
            </a:r>
            <a:endParaRPr lang="en-US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2209800" y="1143000"/>
            <a:ext cx="4419600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Extended parallel process model</a:t>
            </a:r>
          </a:p>
          <a:p>
            <a:endParaRPr lang="en-US" dirty="0"/>
          </a:p>
        </p:txBody>
      </p:sp>
      <p:pic>
        <p:nvPicPr>
          <p:cNvPr id="193538" name="Picture 2" descr="http://www.jesus-is-savior.com/Evils%20in%20America/Alcohol%20Kills/alcohol_victi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676400"/>
            <a:ext cx="3516440" cy="480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1905000"/>
            <a:ext cx="9144000" cy="4724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 err="1" smtClean="0"/>
              <a:t>Transtheoretical</a:t>
            </a:r>
            <a:r>
              <a:rPr lang="en-US" b="1" dirty="0" smtClean="0"/>
              <a:t> 5 stages of behavioral change: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err="1" smtClean="0"/>
              <a:t>Precontemplation</a:t>
            </a: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Contemplation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Preparation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Action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Maintenance/Relapse</a:t>
            </a:r>
          </a:p>
          <a:p>
            <a:pPr marL="624078" indent="-51435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700" dirty="0" smtClean="0"/>
              <a:t>Theoretical Approaches to Health Campaigns</a:t>
            </a:r>
            <a:endParaRPr lang="en-US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1143000"/>
            <a:ext cx="4191000" cy="3693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Stages of change models</a:t>
            </a:r>
            <a:endParaRPr lang="en-US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62000" y="2590800"/>
            <a:ext cx="3505200" cy="220980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Funding for healthcare going to War on Terror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Funds going to Department of Homeland Security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Current Challenges to the Healthcare System and the Role of Health Communication Research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1447800"/>
            <a:ext cx="5334000" cy="4616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Funding for Health Research</a:t>
            </a:r>
            <a:endParaRPr lang="en-US" sz="2400" b="1" dirty="0"/>
          </a:p>
        </p:txBody>
      </p:sp>
      <p:pic>
        <p:nvPicPr>
          <p:cNvPr id="31746" name="Picture 2" descr="http://www.moneykingdom.net/money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438400"/>
            <a:ext cx="2819400" cy="375440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330891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Uses available data such as patient records, local and state government’s health related statistics, employee records, etc.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Surveys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Interviews/Focus Groups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100" dirty="0" smtClean="0"/>
              <a:t>The Process of Conducting a Health Campaign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914400"/>
            <a:ext cx="3657600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Audience analysis</a:t>
            </a:r>
          </a:p>
          <a:p>
            <a:endParaRPr lang="en-US" dirty="0"/>
          </a:p>
        </p:txBody>
      </p:sp>
      <p:pic>
        <p:nvPicPr>
          <p:cNvPr id="2050" name="Picture 2" descr="http://www.carsonified.com/wp-content/uploads/2007/03/cash-surve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981200"/>
            <a:ext cx="3586969" cy="32067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724400" y="2057400"/>
            <a:ext cx="3962400" cy="48006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Getting audience members’ attention through vivid imagery and repetition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Credibility increases when physicians are used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Legal ramifications or repercussions proven more effective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The Process of Conducting a Health Campaign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1143000"/>
            <a:ext cx="3581400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/>
              <a:t>Creating message content</a:t>
            </a:r>
          </a:p>
          <a:p>
            <a:endParaRPr lang="en-US" dirty="0"/>
          </a:p>
        </p:txBody>
      </p:sp>
      <p:pic>
        <p:nvPicPr>
          <p:cNvPr id="199682" name="Picture 2" descr="http://www.healthsystem.virginia.edu/internet/development/images/KramerwPatie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286000"/>
            <a:ext cx="2895600" cy="34052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3962400" cy="46482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Radio/Television tend to reach the most people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Interpersonal messages are most effective</a:t>
            </a:r>
          </a:p>
          <a:p>
            <a:pPr lvl="0">
              <a:buFont typeface="Wingdings" pitchFamily="2" charset="2"/>
              <a:buChar char="v"/>
            </a:pPr>
            <a:r>
              <a:rPr lang="en-US" dirty="0" smtClean="0"/>
              <a:t>Accessibility, depth, economy, and efficiency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The Process of Conducting a Health Campaign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1219200"/>
            <a:ext cx="5943600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/>
              <a:t>Channels and message dissemination processes</a:t>
            </a:r>
          </a:p>
          <a:p>
            <a:endParaRPr lang="en-US" dirty="0"/>
          </a:p>
        </p:txBody>
      </p:sp>
      <p:pic>
        <p:nvPicPr>
          <p:cNvPr id="201730" name="Picture 2" descr="http://www.throughaglass.com/images/televisi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752600"/>
            <a:ext cx="2857500" cy="2857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1732" name="Picture 4" descr="http://www.krunker.com/wp-content/uploads/2006/09/WindowsLiveWriter/CambridgeSoundWorksintroducestwonewperso_170A/SoundWorks%20Radio%20CD%20740%5B3%5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4495800"/>
            <a:ext cx="3505200" cy="21195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800600" y="1600200"/>
            <a:ext cx="3810000" cy="52578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Pilot Testing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Evaluations can determine how effective campaign was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The Sleeper Effect occurs when a campaign takes a long time to take an effect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Formative Campaign Evaluation</a:t>
            </a:r>
            <a:endParaRPr lang="en-US" sz="3200" dirty="0"/>
          </a:p>
        </p:txBody>
      </p:sp>
      <p:pic>
        <p:nvPicPr>
          <p:cNvPr id="203778" name="Picture 2" descr="http://www.poverty.org.uk/S37/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86000"/>
            <a:ext cx="4343400" cy="26407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Eleven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Interdisciplinary Healthcare Teams</a:t>
            </a:r>
          </a:p>
          <a:p>
            <a:endParaRPr lang="en-US" dirty="0"/>
          </a:p>
        </p:txBody>
      </p:sp>
      <p:pic>
        <p:nvPicPr>
          <p:cNvPr id="205826" name="Picture 2" descr="http://www.afhto.com/images/healthcareTeam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"/>
            <a:ext cx="3657600" cy="254203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495800" y="2362200"/>
            <a:ext cx="4648200" cy="4711891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No one is an expert in all areas of healthcare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Can help evaluate the range of physical, psychosocial, or spiritual health problems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Equal involvement with patient important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en-US" sz="3200" dirty="0" smtClean="0"/>
              <a:t>Importance of Interdisciplinary Teams</a:t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207874" name="Picture 2" descr="http://www.azcaringcareers.com/images/hosp_showcase_yrm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95400"/>
            <a:ext cx="4267200" cy="28293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990600"/>
            <a:ext cx="9144000" cy="58674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 err="1" smtClean="0"/>
              <a:t>Unidimensional</a:t>
            </a:r>
            <a:r>
              <a:rPr lang="en-US" b="1" dirty="0" smtClean="0"/>
              <a:t> models </a:t>
            </a:r>
            <a:r>
              <a:rPr lang="en-US" dirty="0" smtClean="0"/>
              <a:t>allow the physician to make all decisions and other team members are employees of the physician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/>
              <a:t>Multidisciplinary models: </a:t>
            </a:r>
            <a:r>
              <a:rPr lang="en-US" dirty="0" smtClean="0"/>
              <a:t>use multiple viewpoints depending on healthcare provider’s area of expertise; physician usually makes all decisions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/>
              <a:t>Interdisciplinary models: </a:t>
            </a:r>
            <a:r>
              <a:rPr lang="en-US" dirty="0" smtClean="0"/>
              <a:t>more equal share of responsibilities on a healthcare team, learn to make compromises, and avoid competition</a:t>
            </a:r>
          </a:p>
          <a:p>
            <a:pPr>
              <a:buFont typeface="Wingdings" pitchFamily="2" charset="2"/>
              <a:buChar char="v"/>
            </a:pPr>
            <a:r>
              <a:rPr lang="en-US" b="1" dirty="0" err="1" smtClean="0"/>
              <a:t>Transdisciplinary</a:t>
            </a:r>
            <a:r>
              <a:rPr lang="en-US" b="1" dirty="0" smtClean="0"/>
              <a:t> models: </a:t>
            </a:r>
            <a:r>
              <a:rPr lang="en-US" dirty="0" smtClean="0"/>
              <a:t>identify problems of patients in a consultative and problem-solving way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/>
              <a:t>Synergistic models: </a:t>
            </a:r>
            <a:r>
              <a:rPr lang="en-US" dirty="0" smtClean="0"/>
              <a:t>healthiest for patients in that they emphasize participation of all members of the team and a</a:t>
            </a:r>
            <a:r>
              <a:rPr lang="en-US" dirty="0" smtClean="0">
                <a:solidFill>
                  <a:schemeClr val="bg1"/>
                </a:solidFill>
              </a:rPr>
              <a:t>re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pat</a:t>
            </a:r>
            <a:r>
              <a:rPr lang="en-US" dirty="0" smtClean="0"/>
              <a:t>ient-centered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Continuum of Healthcare Teams</a:t>
            </a:r>
            <a:endParaRPr lang="en-US" sz="3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191000" cy="4800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Building and maintaining trust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Communicating importance of mission keeps commitment of team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Helping others gives sense of accomplishment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en-US" sz="3200" dirty="0" smtClean="0"/>
              <a:t>Model of Synergistic Healthcare Teams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914400"/>
            <a:ext cx="4495800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/>
              <a:t>Instilling a sense of ownership</a:t>
            </a:r>
          </a:p>
          <a:p>
            <a:endParaRPr lang="en-US" dirty="0"/>
          </a:p>
        </p:txBody>
      </p:sp>
      <p:pic>
        <p:nvPicPr>
          <p:cNvPr id="2050" name="Picture 2" descr="http://www.rhcfamilycenter.com/CPM/Mat_Group_Best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057400"/>
            <a:ext cx="4203700" cy="3152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267200" y="1524000"/>
            <a:ext cx="4876800" cy="53340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Setting goals that are tangible, meaningful, and performance-based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Rate of accomplishment from goals should be measured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Decision-making should be made after problem identification, clarifying parameters and criteria, generating alternatives, evaluating alternatives, selecting the best option, implementing the option, and, evaluating the results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Model of Synergistic Healthcare Teams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1143000"/>
            <a:ext cx="3657600" cy="3693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Becoming performance based</a:t>
            </a:r>
            <a:endParaRPr lang="en-US" b="1" dirty="0"/>
          </a:p>
        </p:txBody>
      </p:sp>
      <p:pic>
        <p:nvPicPr>
          <p:cNvPr id="214018" name="Picture 2" descr="http://www.nortonhealthcare.com/imgs/ewebeditor/nursingleaderkch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86000"/>
            <a:ext cx="3938109" cy="299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3810000" cy="48768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Role Congruence</a:t>
            </a:r>
          </a:p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Each team member should know their role</a:t>
            </a:r>
          </a:p>
          <a:p>
            <a:pPr marL="624078" indent="-514350">
              <a:buFont typeface="Wingdings" pitchFamily="2" charset="2"/>
              <a:buChar char="v"/>
            </a:pPr>
            <a:r>
              <a:rPr lang="en-US" dirty="0" smtClean="0"/>
              <a:t>Competent Listening</a:t>
            </a:r>
          </a:p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Indicate listening through non-verbal cues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Developing Team Synergy</a:t>
            </a:r>
            <a:endParaRPr lang="en-US" sz="3200" dirty="0"/>
          </a:p>
        </p:txBody>
      </p:sp>
      <p:pic>
        <p:nvPicPr>
          <p:cNvPr id="216066" name="Picture 2" descr="http://www.healthsystem.virginia.edu/internet/inf-diseases/images/Doctors_Talk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600200"/>
            <a:ext cx="3124200" cy="43738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2323</TotalTime>
  <Words>3930</Words>
  <Application>Microsoft Office PowerPoint</Application>
  <PresentationFormat>On-screen Show (4:3)</PresentationFormat>
  <Paragraphs>622</Paragraphs>
  <Slides>108</Slides>
  <Notes>108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108</vt:i4>
      </vt:variant>
    </vt:vector>
  </HeadingPairs>
  <TitlesOfParts>
    <vt:vector size="109" baseType="lpstr">
      <vt:lpstr>Concourse</vt:lpstr>
      <vt:lpstr>Health Communication in the 21st Century</vt:lpstr>
      <vt:lpstr>Chapter One </vt:lpstr>
      <vt:lpstr>Overview</vt:lpstr>
      <vt:lpstr>Why study health communication?</vt:lpstr>
      <vt:lpstr>A Brief History of Health Communication Research </vt:lpstr>
      <vt:lpstr>Current Challenges to the Healthcare System and the Role of Health Communication Research </vt:lpstr>
      <vt:lpstr>Current Challenges to the Healthcare System and the Role of Health Communication Research</vt:lpstr>
      <vt:lpstr>Current Challenges to the Healthcare System and the Role of Health Communication Research</vt:lpstr>
      <vt:lpstr>Current Challenges to the Healthcare System and the Role of Health Communication Research</vt:lpstr>
      <vt:lpstr>Current Challenges to the Healthcare System and the Role of Health Communication Research</vt:lpstr>
      <vt:lpstr>Current Challenges to the Healthcare System and the Role of Health Communication Research</vt:lpstr>
      <vt:lpstr>Chapter Two</vt:lpstr>
      <vt:lpstr>Provider Perspective</vt:lpstr>
      <vt:lpstr>Provider Perspective</vt:lpstr>
      <vt:lpstr>Provider Perspective</vt:lpstr>
      <vt:lpstr>Patient Perspective</vt:lpstr>
      <vt:lpstr>Patient Perspective</vt:lpstr>
      <vt:lpstr>Communication Accommodation Theory</vt:lpstr>
      <vt:lpstr>Improving Patient-Provider Communication</vt:lpstr>
      <vt:lpstr>Communication and Medical Malpractice Suits</vt:lpstr>
      <vt:lpstr>Chapter Three</vt:lpstr>
      <vt:lpstr>Caregiving</vt:lpstr>
      <vt:lpstr>Caregiving</vt:lpstr>
      <vt:lpstr>Hospice and Palliative Care</vt:lpstr>
      <vt:lpstr>Hospice and Palliative Care</vt:lpstr>
      <vt:lpstr>Attitudes Towards Death and Dying</vt:lpstr>
      <vt:lpstr>Attitudes Towards Death and Dying</vt:lpstr>
      <vt:lpstr>Chapter Four</vt:lpstr>
      <vt:lpstr>Types and Functions of Social Support</vt:lpstr>
      <vt:lpstr>Models of Social Support and Health</vt:lpstr>
      <vt:lpstr>Models of Social Support and Health</vt:lpstr>
      <vt:lpstr>Perceptions of Support Providers</vt:lpstr>
      <vt:lpstr>The Role of Communication in the Social Support Process </vt:lpstr>
      <vt:lpstr>Support Groups for People with Health Concerns</vt:lpstr>
      <vt:lpstr>Support Groups for People with Health Concerns</vt:lpstr>
      <vt:lpstr>Communication Processes Within Support Groups </vt:lpstr>
      <vt:lpstr>Chapter Five</vt:lpstr>
      <vt:lpstr>Patient Diversity</vt:lpstr>
      <vt:lpstr>Cultural Differences in Concepts of Health and Medicine</vt:lpstr>
      <vt:lpstr>Cultural Differences in Concepts of Health and Medicine</vt:lpstr>
      <vt:lpstr>Alternative Medicine</vt:lpstr>
      <vt:lpstr>Social Implications of Illness</vt:lpstr>
      <vt:lpstr>Social Implications of Illness</vt:lpstr>
      <vt:lpstr>Social Implications of Illness</vt:lpstr>
      <vt:lpstr>Social Implications of Illness</vt:lpstr>
      <vt:lpstr>Changing Social Perceptions of Health Issues through Communication </vt:lpstr>
      <vt:lpstr>Chapter Six</vt:lpstr>
      <vt:lpstr>Healthcare Organizations as Systems </vt:lpstr>
      <vt:lpstr>Healthcare Organizations as Systems</vt:lpstr>
      <vt:lpstr>Communication within Healthcare Organizations</vt:lpstr>
      <vt:lpstr>Communication within Healthcare Organizations</vt:lpstr>
      <vt:lpstr>Communication within Healthcare Organizations</vt:lpstr>
      <vt:lpstr>Influences on Healthcare Organization Communication </vt:lpstr>
      <vt:lpstr>Influences on Healthcare Organization Communication</vt:lpstr>
      <vt:lpstr>Influences on Healthcare Organization Communication</vt:lpstr>
      <vt:lpstr>Provider Stress, Conflict, and Support within Healthcare Organizations </vt:lpstr>
      <vt:lpstr>Provider Stress, Conflict, and Support within Healthcare Organizations</vt:lpstr>
      <vt:lpstr>Chapter Seven</vt:lpstr>
      <vt:lpstr>Health Information on the Internet</vt:lpstr>
      <vt:lpstr>New Technologies and Patient-Provider Communication</vt:lpstr>
      <vt:lpstr>New Technologies and Provider-Provider Communication</vt:lpstr>
      <vt:lpstr>New Technologies and Provider-Provider Communication</vt:lpstr>
      <vt:lpstr>New Technologies and Provider-Patient Communication </vt:lpstr>
      <vt:lpstr>New Technologies and Health Campaigns</vt:lpstr>
      <vt:lpstr>Chapter Eight</vt:lpstr>
      <vt:lpstr>Two Perspectives of Media Influence</vt:lpstr>
      <vt:lpstr>Needs Fulfilled by the Mass Media Concerning Health </vt:lpstr>
      <vt:lpstr>Media Usage, Health Portrayals, and Health Behaviors </vt:lpstr>
      <vt:lpstr>Media Usage, Health Portrayals, and Health Behaviors</vt:lpstr>
      <vt:lpstr>Media Usage, Health Portrayals, and Health Behaviors</vt:lpstr>
      <vt:lpstr>Health News Stories in the Media </vt:lpstr>
      <vt:lpstr>Health News Stories in the Media</vt:lpstr>
      <vt:lpstr>Chapter Nine</vt:lpstr>
      <vt:lpstr>Defining Risk Communication</vt:lpstr>
      <vt:lpstr>Global and Large-Scale Health Threats </vt:lpstr>
      <vt:lpstr>Global and Large-Scale Health Threats</vt:lpstr>
      <vt:lpstr>Global and Large-Scale Health Threats</vt:lpstr>
      <vt:lpstr>At-Risk Communities within the United States </vt:lpstr>
      <vt:lpstr>At-Risk Communities within the United States</vt:lpstr>
      <vt:lpstr>Communication Strategies for Addressing Health Risks</vt:lpstr>
      <vt:lpstr>Community-Based Health Initiatives for At-Risk or Marginalized Populations </vt:lpstr>
      <vt:lpstr>Risk Communication Strategies at the Provider-Patient Level </vt:lpstr>
      <vt:lpstr>Chapter Ten </vt:lpstr>
      <vt:lpstr>Campaign Goals</vt:lpstr>
      <vt:lpstr>Theoretical Approaches to Health Campaigns </vt:lpstr>
      <vt:lpstr>Theoretical Approaches to Health Campaigns</vt:lpstr>
      <vt:lpstr>Theoretical Approaches to Health Campaigns</vt:lpstr>
      <vt:lpstr>Theoretical Approaches to Health Campaigns</vt:lpstr>
      <vt:lpstr>Theoretical Approaches to Health Campaigns</vt:lpstr>
      <vt:lpstr>The Process of Conducting a Health Campaign </vt:lpstr>
      <vt:lpstr>The Process of Conducting a Health Campaign</vt:lpstr>
      <vt:lpstr>The Process of Conducting a Health Campaign</vt:lpstr>
      <vt:lpstr>Formative Campaign Evaluation</vt:lpstr>
      <vt:lpstr>Chapter Eleven</vt:lpstr>
      <vt:lpstr>Importance of Interdisciplinary Teams </vt:lpstr>
      <vt:lpstr>Continuum of Healthcare Teams</vt:lpstr>
      <vt:lpstr>Model of Synergistic Healthcare Teams </vt:lpstr>
      <vt:lpstr>Model of Synergistic Healthcare Teams</vt:lpstr>
      <vt:lpstr>Developing Team Synergy</vt:lpstr>
      <vt:lpstr>Developing Team Synergy</vt:lpstr>
      <vt:lpstr>Developing Team Synergy</vt:lpstr>
      <vt:lpstr>Chapter Twelve</vt:lpstr>
      <vt:lpstr>Health Literacy</vt:lpstr>
      <vt:lpstr>Breaking Bad News </vt:lpstr>
      <vt:lpstr>Health Communication and Older Adults</vt:lpstr>
      <vt:lpstr>Health Communication and Older Adults</vt:lpstr>
      <vt:lpstr>Health Communication and Older Adults</vt:lpstr>
      <vt:lpstr>Health Communication and Older Adults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Ava Brogi</dc:creator>
  <cp:lastModifiedBy>Ava Brogi</cp:lastModifiedBy>
  <cp:revision>155</cp:revision>
  <dcterms:created xsi:type="dcterms:W3CDTF">2007-11-04T18:39:03Z</dcterms:created>
  <dcterms:modified xsi:type="dcterms:W3CDTF">2007-11-14T05:16:50Z</dcterms:modified>
</cp:coreProperties>
</file>